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92" r:id="rId2"/>
  </p:sldMasterIdLst>
  <p:notesMasterIdLst>
    <p:notesMasterId r:id="rId45"/>
  </p:notesMasterIdLst>
  <p:sldIdLst>
    <p:sldId id="256" r:id="rId3"/>
    <p:sldId id="301" r:id="rId4"/>
    <p:sldId id="302" r:id="rId5"/>
    <p:sldId id="303" r:id="rId6"/>
    <p:sldId id="264" r:id="rId7"/>
    <p:sldId id="265" r:id="rId8"/>
    <p:sldId id="266" r:id="rId9"/>
    <p:sldId id="304" r:id="rId10"/>
    <p:sldId id="268" r:id="rId11"/>
    <p:sldId id="328" r:id="rId12"/>
    <p:sldId id="305" r:id="rId13"/>
    <p:sldId id="330" r:id="rId14"/>
    <p:sldId id="307" r:id="rId15"/>
    <p:sldId id="272" r:id="rId16"/>
    <p:sldId id="273" r:id="rId17"/>
    <p:sldId id="308" r:id="rId18"/>
    <p:sldId id="275" r:id="rId19"/>
    <p:sldId id="276" r:id="rId20"/>
    <p:sldId id="277" r:id="rId21"/>
    <p:sldId id="309" r:id="rId22"/>
    <p:sldId id="310" r:id="rId23"/>
    <p:sldId id="311" r:id="rId24"/>
    <p:sldId id="312" r:id="rId25"/>
    <p:sldId id="313" r:id="rId26"/>
    <p:sldId id="333" r:id="rId27"/>
    <p:sldId id="334" r:id="rId28"/>
    <p:sldId id="314" r:id="rId29"/>
    <p:sldId id="315" r:id="rId30"/>
    <p:sldId id="317" r:id="rId31"/>
    <p:sldId id="318" r:id="rId32"/>
    <p:sldId id="319" r:id="rId33"/>
    <p:sldId id="321" r:id="rId34"/>
    <p:sldId id="322" r:id="rId35"/>
    <p:sldId id="331" r:id="rId36"/>
    <p:sldId id="332" r:id="rId37"/>
    <p:sldId id="294" r:id="rId38"/>
    <p:sldId id="323" r:id="rId39"/>
    <p:sldId id="324" r:id="rId40"/>
    <p:sldId id="297" r:id="rId41"/>
    <p:sldId id="325" r:id="rId42"/>
    <p:sldId id="326" r:id="rId43"/>
    <p:sldId id="327" r:id="rId4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99CCFF"/>
    <a:srgbClr val="D401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7" autoAdjust="0"/>
    <p:restoredTop sz="86364" autoAdjust="0"/>
  </p:normalViewPr>
  <p:slideViewPr>
    <p:cSldViewPr snapToGrid="0">
      <p:cViewPr varScale="1">
        <p:scale>
          <a:sx n="83" d="100"/>
          <a:sy n="83" d="100"/>
        </p:scale>
        <p:origin x="-14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28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C1F455-8017-4205-8E07-A5E1D2AB2887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F7D476-B2CB-498A-9710-4E826E6065E8}">
      <dgm:prSet phldrT="[Text]" custT="1"/>
      <dgm:spPr/>
      <dgm:t>
        <a:bodyPr/>
        <a:lstStyle/>
        <a:p>
          <a:r>
            <a:rPr lang="en-US" sz="22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Papers identified</a:t>
          </a:r>
        </a:p>
        <a:p>
          <a:r>
            <a:rPr lang="en-US" sz="22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N=1926</a:t>
          </a:r>
        </a:p>
      </dgm:t>
    </dgm:pt>
    <dgm:pt modelId="{86D1B323-6C13-4540-9494-5EDF1FC79CEE}" type="parTrans" cxnId="{AEA4FFF7-54B3-4D3B-B6C9-00EDBC182BD0}">
      <dgm:prSet/>
      <dgm:spPr/>
      <dgm:t>
        <a:bodyPr/>
        <a:lstStyle/>
        <a:p>
          <a:endParaRPr lang="en-US"/>
        </a:p>
      </dgm:t>
    </dgm:pt>
    <dgm:pt modelId="{3D8784D9-3DA3-4737-921A-0F9C38D168EC}" type="sibTrans" cxnId="{AEA4FFF7-54B3-4D3B-B6C9-00EDBC182BD0}">
      <dgm:prSet/>
      <dgm:spPr/>
      <dgm:t>
        <a:bodyPr/>
        <a:lstStyle/>
        <a:p>
          <a:endParaRPr lang="en-US"/>
        </a:p>
      </dgm:t>
    </dgm:pt>
    <dgm:pt modelId="{9E1A9B17-981B-445E-8191-D91F33F0E147}">
      <dgm:prSet phldrT="[Text]"/>
      <dgm:spPr/>
      <dgm:t>
        <a:bodyPr/>
        <a:lstStyle/>
        <a:p>
          <a:r>
            <a:rPr lang="en-US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Full review</a:t>
          </a:r>
        </a:p>
        <a:p>
          <a:r>
            <a:rPr lang="en-US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n=467</a:t>
          </a:r>
          <a:endParaRPr lang="en-US" b="1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D2D34A8-AE3B-40B3-A929-30418C8DFF3E}" type="parTrans" cxnId="{F2CF0267-3AB4-4440-9ABF-82327DF09342}">
      <dgm:prSet/>
      <dgm:spPr>
        <a:ln>
          <a:solidFill>
            <a:schemeClr val="accent4">
              <a:lumMod val="65000"/>
              <a:lumOff val="35000"/>
            </a:schemeClr>
          </a:solidFill>
        </a:ln>
      </dgm:spPr>
      <dgm:t>
        <a:bodyPr/>
        <a:lstStyle/>
        <a:p>
          <a:endParaRPr lang="en-US"/>
        </a:p>
      </dgm:t>
    </dgm:pt>
    <dgm:pt modelId="{CB4D660F-63BF-4283-B221-8FF4F03E51E9}" type="sibTrans" cxnId="{F2CF0267-3AB4-4440-9ABF-82327DF09342}">
      <dgm:prSet/>
      <dgm:spPr/>
      <dgm:t>
        <a:bodyPr/>
        <a:lstStyle/>
        <a:p>
          <a:endParaRPr lang="en-US"/>
        </a:p>
      </dgm:t>
    </dgm:pt>
    <dgm:pt modelId="{A4A0B7C3-C41A-47CD-B450-5B7035ABA75D}">
      <dgm:prSet phldrT="[Text]" custT="1"/>
      <dgm:spPr/>
      <dgm:t>
        <a:bodyPr/>
        <a:lstStyle/>
        <a:p>
          <a:pPr algn="ctr"/>
          <a: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Cancer</a:t>
          </a:r>
        </a:p>
        <a:p>
          <a:pPr algn="ctr"/>
          <a: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n=139 pubs</a:t>
          </a:r>
          <a:b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</a:br>
          <a: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n=113 studies</a:t>
          </a:r>
          <a:b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</a:br>
          <a:endParaRPr lang="en-US" sz="1600" b="1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CFFE71C-393C-495A-A1D5-20BC11C3128F}" type="parTrans" cxnId="{93422ED0-00DF-4497-AA73-C4255673DD1C}">
      <dgm:prSet/>
      <dgm:spPr>
        <a:ln>
          <a:solidFill>
            <a:schemeClr val="accent4">
              <a:lumMod val="65000"/>
              <a:lumOff val="35000"/>
            </a:schemeClr>
          </a:solidFill>
        </a:ln>
      </dgm:spPr>
      <dgm:t>
        <a:bodyPr/>
        <a:lstStyle/>
        <a:p>
          <a:endParaRPr lang="en-US"/>
        </a:p>
      </dgm:t>
    </dgm:pt>
    <dgm:pt modelId="{6092F378-E54D-424B-B722-4039D752AEF8}" type="sibTrans" cxnId="{93422ED0-00DF-4497-AA73-C4255673DD1C}">
      <dgm:prSet/>
      <dgm:spPr/>
      <dgm:t>
        <a:bodyPr/>
        <a:lstStyle/>
        <a:p>
          <a:endParaRPr lang="en-US"/>
        </a:p>
      </dgm:t>
    </dgm:pt>
    <dgm:pt modelId="{17591A11-E239-4762-9D26-68294AD1AF31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Other</a:t>
          </a:r>
        </a:p>
        <a:p>
          <a: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n=328</a:t>
          </a:r>
          <a:endParaRPr lang="en-US" sz="1600" b="1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1A87363-505E-4AFA-A995-DAD569A95394}" type="parTrans" cxnId="{17980429-4870-4DD7-8573-1EC5A618D597}">
      <dgm:prSet/>
      <dgm:spPr>
        <a:ln>
          <a:solidFill>
            <a:schemeClr val="accent4">
              <a:lumMod val="65000"/>
              <a:lumOff val="35000"/>
            </a:schemeClr>
          </a:solidFill>
        </a:ln>
      </dgm:spPr>
      <dgm:t>
        <a:bodyPr/>
        <a:lstStyle/>
        <a:p>
          <a:endParaRPr lang="en-US"/>
        </a:p>
      </dgm:t>
    </dgm:pt>
    <dgm:pt modelId="{F0E19073-2EC7-4625-9ECC-F408BDED5182}" type="sibTrans" cxnId="{17980429-4870-4DD7-8573-1EC5A618D597}">
      <dgm:prSet/>
      <dgm:spPr/>
      <dgm:t>
        <a:bodyPr/>
        <a:lstStyle/>
        <a:p>
          <a:endParaRPr lang="en-US"/>
        </a:p>
      </dgm:t>
    </dgm:pt>
    <dgm:pt modelId="{EA48E672-6171-45F8-AB2B-64CBFA8ABAAD}">
      <dgm:prSet phldrT="[Text]" custT="1"/>
      <dgm:spPr/>
      <dgm:t>
        <a:bodyPr/>
        <a:lstStyle/>
        <a:p>
          <a:r>
            <a:rPr lang="en-US" sz="18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Excluded</a:t>
          </a:r>
        </a:p>
        <a:p>
          <a:r>
            <a:rPr lang="en-US" sz="18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n=1459</a:t>
          </a:r>
          <a:endParaRPr lang="en-US" sz="1800" b="1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A1D0E98-D964-448C-99C7-AF69966A9B35}" type="parTrans" cxnId="{15D3C704-E664-446B-BAB2-E37FD91768DB}">
      <dgm:prSet/>
      <dgm:spPr>
        <a:ln>
          <a:solidFill>
            <a:schemeClr val="accent4">
              <a:lumMod val="65000"/>
              <a:lumOff val="35000"/>
            </a:schemeClr>
          </a:solidFill>
        </a:ln>
      </dgm:spPr>
      <dgm:t>
        <a:bodyPr/>
        <a:lstStyle/>
        <a:p>
          <a:endParaRPr lang="en-US"/>
        </a:p>
      </dgm:t>
    </dgm:pt>
    <dgm:pt modelId="{707D706E-2A46-4ABC-A3F0-A21AFC90716E}" type="sibTrans" cxnId="{15D3C704-E664-446B-BAB2-E37FD91768DB}">
      <dgm:prSet/>
      <dgm:spPr/>
      <dgm:t>
        <a:bodyPr/>
        <a:lstStyle/>
        <a:p>
          <a:endParaRPr lang="en-US"/>
        </a:p>
      </dgm:t>
    </dgm:pt>
    <dgm:pt modelId="{51C955BB-E5FE-4BE0-84D0-69B1A25E9FC2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200" b="1" dirty="0" smtClean="0">
              <a:solidFill>
                <a:schemeClr val="bg1"/>
              </a:solidFill>
            </a:rPr>
            <a:t>Initial review</a:t>
          </a:r>
          <a:endParaRPr lang="en-US" sz="2200" b="1" dirty="0">
            <a:solidFill>
              <a:schemeClr val="bg1"/>
            </a:solidFill>
          </a:endParaRPr>
        </a:p>
      </dgm:t>
    </dgm:pt>
    <dgm:pt modelId="{380E421B-99AF-49F5-B26B-752579FD7D55}" type="parTrans" cxnId="{C4CF54D3-1587-4460-93B7-76263EEF156F}">
      <dgm:prSet/>
      <dgm:spPr/>
      <dgm:t>
        <a:bodyPr/>
        <a:lstStyle/>
        <a:p>
          <a:endParaRPr lang="en-US"/>
        </a:p>
      </dgm:t>
    </dgm:pt>
    <dgm:pt modelId="{5E03511B-52AD-402D-829A-5B65496A91CC}" type="sibTrans" cxnId="{C4CF54D3-1587-4460-93B7-76263EEF156F}">
      <dgm:prSet/>
      <dgm:spPr/>
      <dgm:t>
        <a:bodyPr/>
        <a:lstStyle/>
        <a:p>
          <a:endParaRPr lang="en-US"/>
        </a:p>
      </dgm:t>
    </dgm:pt>
    <dgm:pt modelId="{FD4517F0-7938-4C07-A662-8E46BAAF194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200" b="1" dirty="0" smtClean="0">
              <a:solidFill>
                <a:schemeClr val="bg1"/>
              </a:solidFill>
            </a:rPr>
            <a:t>Initial review</a:t>
          </a:r>
          <a:endParaRPr lang="en-US" sz="2200" b="1" dirty="0">
            <a:solidFill>
              <a:schemeClr val="bg1"/>
            </a:solidFill>
          </a:endParaRPr>
        </a:p>
      </dgm:t>
    </dgm:pt>
    <dgm:pt modelId="{33656F0E-166A-4100-9B08-3CF8C0F92FE6}" type="parTrans" cxnId="{2764C867-0C13-47BB-ABE5-53DEFBDE0BF9}">
      <dgm:prSet/>
      <dgm:spPr/>
      <dgm:t>
        <a:bodyPr/>
        <a:lstStyle/>
        <a:p>
          <a:endParaRPr lang="en-US"/>
        </a:p>
      </dgm:t>
    </dgm:pt>
    <dgm:pt modelId="{DE7B45D3-F48A-49E4-9112-55DFC52BBC93}" type="sibTrans" cxnId="{2764C867-0C13-47BB-ABE5-53DEFBDE0BF9}">
      <dgm:prSet/>
      <dgm:spPr/>
      <dgm:t>
        <a:bodyPr/>
        <a:lstStyle/>
        <a:p>
          <a:endParaRPr lang="en-US"/>
        </a:p>
      </dgm:t>
    </dgm:pt>
    <dgm:pt modelId="{212EAE37-2750-4C1F-AB65-07D1904B9295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/>
          </a:r>
          <a:b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</a:br>
          <a: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T2+</a:t>
          </a:r>
          <a:b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</a:br>
          <a: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n=16 </a:t>
          </a:r>
          <a:b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</a:br>
          <a:endParaRPr lang="en-US" sz="1600" b="1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764521C-F42A-4DF1-9C77-29E81A46C14D}" type="parTrans" cxnId="{7470102C-277F-4064-9A90-2E9D7B3DE46D}">
      <dgm:prSet/>
      <dgm:spPr>
        <a:ln>
          <a:solidFill>
            <a:schemeClr val="accent4">
              <a:lumMod val="65000"/>
              <a:lumOff val="35000"/>
            </a:schemeClr>
          </a:solidFill>
        </a:ln>
      </dgm:spPr>
      <dgm:t>
        <a:bodyPr/>
        <a:lstStyle/>
        <a:p>
          <a:endParaRPr lang="en-US"/>
        </a:p>
      </dgm:t>
    </dgm:pt>
    <dgm:pt modelId="{99EAFCFC-6BA5-4AFA-B819-62DAD73892E7}" type="sibTrans" cxnId="{7470102C-277F-4064-9A90-2E9D7B3DE46D}">
      <dgm:prSet/>
      <dgm:spPr/>
      <dgm:t>
        <a:bodyPr/>
        <a:lstStyle/>
        <a:p>
          <a:endParaRPr lang="en-US"/>
        </a:p>
      </dgm:t>
    </dgm:pt>
    <dgm:pt modelId="{49BC3EDF-B1C4-4A68-B775-0A5B42BA0379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T1</a:t>
          </a:r>
        </a:p>
        <a:p>
          <a: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n=97</a:t>
          </a:r>
          <a:endParaRPr lang="en-US" sz="1600" b="1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968D0F0-6989-4B2D-A9BA-D9AD50A07A7B}" type="parTrans" cxnId="{29DD96D9-EB7F-4DEC-82C4-41747AA0BCA5}">
      <dgm:prSet/>
      <dgm:spPr>
        <a:ln>
          <a:solidFill>
            <a:schemeClr val="accent4">
              <a:lumMod val="65000"/>
              <a:lumOff val="35000"/>
            </a:schemeClr>
          </a:solidFill>
        </a:ln>
      </dgm:spPr>
      <dgm:t>
        <a:bodyPr/>
        <a:lstStyle/>
        <a:p>
          <a:endParaRPr lang="en-US"/>
        </a:p>
      </dgm:t>
    </dgm:pt>
    <dgm:pt modelId="{73B85B20-2427-4A1C-B48A-BD9A1C5AFADC}" type="sibTrans" cxnId="{29DD96D9-EB7F-4DEC-82C4-41747AA0BCA5}">
      <dgm:prSet/>
      <dgm:spPr/>
      <dgm:t>
        <a:bodyPr/>
        <a:lstStyle/>
        <a:p>
          <a:endParaRPr lang="en-US"/>
        </a:p>
      </dgm:t>
    </dgm:pt>
    <dgm:pt modelId="{ABE9D27F-21DB-43D1-A7DB-89F5BB728227}">
      <dgm:prSet phldrT="[Text]"/>
      <dgm:spPr>
        <a:solidFill>
          <a:srgbClr val="8AE0FE"/>
        </a:solidFill>
      </dgm:spPr>
      <dgm:t>
        <a:bodyPr/>
        <a:lstStyle/>
        <a:p>
          <a:r>
            <a:rPr lang="en-US" b="1" dirty="0" smtClean="0"/>
            <a:t>PRECIS review</a:t>
          </a:r>
          <a:endParaRPr lang="en-US" b="1" dirty="0"/>
        </a:p>
      </dgm:t>
    </dgm:pt>
    <dgm:pt modelId="{BDF06789-AFF1-45D1-8C6D-2EEF09492BD5}" type="parTrans" cxnId="{E203BADF-CCCD-4FA6-9E00-840C33153DCC}">
      <dgm:prSet/>
      <dgm:spPr/>
      <dgm:t>
        <a:bodyPr/>
        <a:lstStyle/>
        <a:p>
          <a:endParaRPr lang="en-US"/>
        </a:p>
      </dgm:t>
    </dgm:pt>
    <dgm:pt modelId="{B290C4E1-31D1-4E17-9A14-6528FE691140}" type="sibTrans" cxnId="{E203BADF-CCCD-4FA6-9E00-840C33153DCC}">
      <dgm:prSet/>
      <dgm:spPr/>
      <dgm:t>
        <a:bodyPr/>
        <a:lstStyle/>
        <a:p>
          <a:endParaRPr lang="en-US"/>
        </a:p>
      </dgm:t>
    </dgm:pt>
    <dgm:pt modelId="{C2E49B59-E858-454E-9410-79F889547B3F}">
      <dgm:prSet phldrT="[Text]"/>
      <dgm:spPr>
        <a:solidFill>
          <a:srgbClr val="8AE0FE"/>
        </a:solidFill>
      </dgm:spPr>
      <dgm:t>
        <a:bodyPr/>
        <a:lstStyle/>
        <a:p>
          <a:r>
            <a:rPr lang="en-US" b="1" dirty="0" smtClean="0"/>
            <a:t>PRECIS review</a:t>
          </a:r>
          <a:endParaRPr lang="en-US" b="1" dirty="0"/>
        </a:p>
      </dgm:t>
    </dgm:pt>
    <dgm:pt modelId="{1D608C66-3BE7-4D35-9E87-6944D9FCC21D}" type="parTrans" cxnId="{97E1E1B2-A2D6-4751-BB8C-606DEABE7434}">
      <dgm:prSet/>
      <dgm:spPr/>
      <dgm:t>
        <a:bodyPr/>
        <a:lstStyle/>
        <a:p>
          <a:endParaRPr lang="en-US"/>
        </a:p>
      </dgm:t>
    </dgm:pt>
    <dgm:pt modelId="{DD063798-252B-4146-AA99-75F5755A8AF1}" type="sibTrans" cxnId="{97E1E1B2-A2D6-4751-BB8C-606DEABE7434}">
      <dgm:prSet/>
      <dgm:spPr/>
      <dgm:t>
        <a:bodyPr/>
        <a:lstStyle/>
        <a:p>
          <a:endParaRPr lang="en-US"/>
        </a:p>
      </dgm:t>
    </dgm:pt>
    <dgm:pt modelId="{E02DEB69-DC46-4CE1-8031-4397CD6A3E1D}" type="pres">
      <dgm:prSet presAssocID="{3AC1F455-8017-4205-8E07-A5E1D2AB288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A82A58-9821-469E-BE67-54679EDBD5ED}" type="pres">
      <dgm:prSet presAssocID="{3AC1F455-8017-4205-8E07-A5E1D2AB2887}" presName="hierFlow" presStyleCnt="0"/>
      <dgm:spPr/>
    </dgm:pt>
    <dgm:pt modelId="{9F5383AA-000D-42A8-8C19-8D051DEB352F}" type="pres">
      <dgm:prSet presAssocID="{3AC1F455-8017-4205-8E07-A5E1D2AB2887}" presName="firstBuf" presStyleCnt="0"/>
      <dgm:spPr/>
    </dgm:pt>
    <dgm:pt modelId="{ABE22B14-E6B2-4F49-9514-6459B3B23C35}" type="pres">
      <dgm:prSet presAssocID="{3AC1F455-8017-4205-8E07-A5E1D2AB288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BD972E5-55C3-4E3F-B267-E88F89B525FD}" type="pres">
      <dgm:prSet presAssocID="{6FF7D476-B2CB-498A-9710-4E826E6065E8}" presName="Name17" presStyleCnt="0"/>
      <dgm:spPr/>
    </dgm:pt>
    <dgm:pt modelId="{E0759BE6-C179-4042-AB61-BEE4AC0B6C3B}" type="pres">
      <dgm:prSet presAssocID="{6FF7D476-B2CB-498A-9710-4E826E6065E8}" presName="level1Shape" presStyleLbl="node0" presStyleIdx="0" presStyleCnt="1" custScaleX="132118" custScaleY="193470" custLinFactNeighborX="459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69CCBC-50BC-4B68-83DA-0BE3B9791B01}" type="pres">
      <dgm:prSet presAssocID="{6FF7D476-B2CB-498A-9710-4E826E6065E8}" presName="hierChild2" presStyleCnt="0"/>
      <dgm:spPr/>
    </dgm:pt>
    <dgm:pt modelId="{61A68518-E027-4DEF-A9B1-6C4A0A125F87}" type="pres">
      <dgm:prSet presAssocID="{9D2D34A8-AE3B-40B3-A929-30418C8DFF3E}" presName="Name25" presStyleLbl="parChTrans1D2" presStyleIdx="0" presStyleCnt="2"/>
      <dgm:spPr/>
      <dgm:t>
        <a:bodyPr/>
        <a:lstStyle/>
        <a:p>
          <a:endParaRPr lang="en-US"/>
        </a:p>
      </dgm:t>
    </dgm:pt>
    <dgm:pt modelId="{9A92E782-478D-4639-9E45-F3BDD85679AF}" type="pres">
      <dgm:prSet presAssocID="{9D2D34A8-AE3B-40B3-A929-30418C8DFF3E}" presName="connTx" presStyleLbl="parChTrans1D2" presStyleIdx="0" presStyleCnt="2"/>
      <dgm:spPr/>
      <dgm:t>
        <a:bodyPr/>
        <a:lstStyle/>
        <a:p>
          <a:endParaRPr lang="en-US"/>
        </a:p>
      </dgm:t>
    </dgm:pt>
    <dgm:pt modelId="{86A9FB03-BEA1-446B-848E-75C907F0D15C}" type="pres">
      <dgm:prSet presAssocID="{9E1A9B17-981B-445E-8191-D91F33F0E147}" presName="Name30" presStyleCnt="0"/>
      <dgm:spPr/>
    </dgm:pt>
    <dgm:pt modelId="{BDFE6754-DE20-4A06-9036-69641F3A1CCD}" type="pres">
      <dgm:prSet presAssocID="{9E1A9B17-981B-445E-8191-D91F33F0E147}" presName="level2Shape" presStyleLbl="node2" presStyleIdx="0" presStyleCnt="2" custLinFactNeighborX="4592"/>
      <dgm:spPr/>
      <dgm:t>
        <a:bodyPr/>
        <a:lstStyle/>
        <a:p>
          <a:endParaRPr lang="en-US"/>
        </a:p>
      </dgm:t>
    </dgm:pt>
    <dgm:pt modelId="{B60E307C-320C-4DF0-87B5-651F94BCEF5C}" type="pres">
      <dgm:prSet presAssocID="{9E1A9B17-981B-445E-8191-D91F33F0E147}" presName="hierChild3" presStyleCnt="0"/>
      <dgm:spPr/>
    </dgm:pt>
    <dgm:pt modelId="{5883C1C5-2609-4D55-9DD8-58DA0CCFE68F}" type="pres">
      <dgm:prSet presAssocID="{4CFFE71C-393C-495A-A1D5-20BC11C3128F}" presName="Name25" presStyleLbl="parChTrans1D3" presStyleIdx="0" presStyleCnt="2"/>
      <dgm:spPr/>
      <dgm:t>
        <a:bodyPr/>
        <a:lstStyle/>
        <a:p>
          <a:endParaRPr lang="en-US"/>
        </a:p>
      </dgm:t>
    </dgm:pt>
    <dgm:pt modelId="{6B827057-8107-4E4C-B388-724F5A7DCF83}" type="pres">
      <dgm:prSet presAssocID="{4CFFE71C-393C-495A-A1D5-20BC11C3128F}" presName="connTx" presStyleLbl="parChTrans1D3" presStyleIdx="0" presStyleCnt="2"/>
      <dgm:spPr/>
      <dgm:t>
        <a:bodyPr/>
        <a:lstStyle/>
        <a:p>
          <a:endParaRPr lang="en-US"/>
        </a:p>
      </dgm:t>
    </dgm:pt>
    <dgm:pt modelId="{BCB5A00F-ACE3-4361-97FD-79893B4BD2CC}" type="pres">
      <dgm:prSet presAssocID="{A4A0B7C3-C41A-47CD-B450-5B7035ABA75D}" presName="Name30" presStyleCnt="0"/>
      <dgm:spPr/>
    </dgm:pt>
    <dgm:pt modelId="{ED8DF4DD-AA0E-4013-BC06-2A77DF4C4085}" type="pres">
      <dgm:prSet presAssocID="{A4A0B7C3-C41A-47CD-B450-5B7035ABA75D}" presName="level2Shape" presStyleLbl="node3" presStyleIdx="0" presStyleCnt="2" custScaleX="105618" custScaleY="231250" custLinFactNeighborX="652" custLinFactNeighborY="-13728"/>
      <dgm:spPr/>
      <dgm:t>
        <a:bodyPr/>
        <a:lstStyle/>
        <a:p>
          <a:endParaRPr lang="en-US"/>
        </a:p>
      </dgm:t>
    </dgm:pt>
    <dgm:pt modelId="{F3A5B451-0E1D-4E1C-AA78-7E3C02AC5099}" type="pres">
      <dgm:prSet presAssocID="{A4A0B7C3-C41A-47CD-B450-5B7035ABA75D}" presName="hierChild3" presStyleCnt="0"/>
      <dgm:spPr/>
    </dgm:pt>
    <dgm:pt modelId="{4B53663B-FA5D-4F12-8260-2AD7F3B91026}" type="pres">
      <dgm:prSet presAssocID="{0968D0F0-6989-4B2D-A9BA-D9AD50A07A7B}" presName="Name25" presStyleLbl="parChTrans1D4" presStyleIdx="0" presStyleCnt="2"/>
      <dgm:spPr/>
      <dgm:t>
        <a:bodyPr/>
        <a:lstStyle/>
        <a:p>
          <a:endParaRPr lang="en-US"/>
        </a:p>
      </dgm:t>
    </dgm:pt>
    <dgm:pt modelId="{6FA6FE7C-CD70-47E9-8F7A-F8C805F99627}" type="pres">
      <dgm:prSet presAssocID="{0968D0F0-6989-4B2D-A9BA-D9AD50A07A7B}" presName="connTx" presStyleLbl="parChTrans1D4" presStyleIdx="0" presStyleCnt="2"/>
      <dgm:spPr/>
      <dgm:t>
        <a:bodyPr/>
        <a:lstStyle/>
        <a:p>
          <a:endParaRPr lang="en-US"/>
        </a:p>
      </dgm:t>
    </dgm:pt>
    <dgm:pt modelId="{B7D3CF51-F910-4A49-AD1F-B5759C8D828D}" type="pres">
      <dgm:prSet presAssocID="{49BC3EDF-B1C4-4A68-B775-0A5B42BA0379}" presName="Name30" presStyleCnt="0"/>
      <dgm:spPr/>
    </dgm:pt>
    <dgm:pt modelId="{DDE66F62-FAFD-4F1B-A130-A60EE845FD24}" type="pres">
      <dgm:prSet presAssocID="{49BC3EDF-B1C4-4A68-B775-0A5B42BA0379}" presName="level2Shape" presStyleLbl="node4" presStyleIdx="0" presStyleCnt="2" custLinFactNeighborX="-1994"/>
      <dgm:spPr/>
      <dgm:t>
        <a:bodyPr/>
        <a:lstStyle/>
        <a:p>
          <a:endParaRPr lang="en-US"/>
        </a:p>
      </dgm:t>
    </dgm:pt>
    <dgm:pt modelId="{63AF363D-4D91-432D-96F1-B80B0F17E032}" type="pres">
      <dgm:prSet presAssocID="{49BC3EDF-B1C4-4A68-B775-0A5B42BA0379}" presName="hierChild3" presStyleCnt="0"/>
      <dgm:spPr/>
    </dgm:pt>
    <dgm:pt modelId="{1C018569-53DC-4F17-A432-31C5E245BA91}" type="pres">
      <dgm:prSet presAssocID="{0764521C-F42A-4DF1-9C77-29E81A46C14D}" presName="Name25" presStyleLbl="parChTrans1D4" presStyleIdx="1" presStyleCnt="2"/>
      <dgm:spPr/>
      <dgm:t>
        <a:bodyPr/>
        <a:lstStyle/>
        <a:p>
          <a:endParaRPr lang="en-US"/>
        </a:p>
      </dgm:t>
    </dgm:pt>
    <dgm:pt modelId="{8CF55D78-ED2D-4837-8E3F-DB579A7CED0A}" type="pres">
      <dgm:prSet presAssocID="{0764521C-F42A-4DF1-9C77-29E81A46C14D}" presName="connTx" presStyleLbl="parChTrans1D4" presStyleIdx="1" presStyleCnt="2"/>
      <dgm:spPr/>
      <dgm:t>
        <a:bodyPr/>
        <a:lstStyle/>
        <a:p>
          <a:endParaRPr lang="en-US"/>
        </a:p>
      </dgm:t>
    </dgm:pt>
    <dgm:pt modelId="{30CB7B5A-EB30-434E-AC19-BB6087A42895}" type="pres">
      <dgm:prSet presAssocID="{212EAE37-2750-4C1F-AB65-07D1904B9295}" presName="Name30" presStyleCnt="0"/>
      <dgm:spPr/>
    </dgm:pt>
    <dgm:pt modelId="{74088E97-E256-4FEA-89BC-093C7FAB931F}" type="pres">
      <dgm:prSet presAssocID="{212EAE37-2750-4C1F-AB65-07D1904B9295}" presName="level2Shape" presStyleLbl="node4" presStyleIdx="1" presStyleCnt="2" custLinFactNeighborX="-1994"/>
      <dgm:spPr/>
      <dgm:t>
        <a:bodyPr/>
        <a:lstStyle/>
        <a:p>
          <a:endParaRPr lang="en-US"/>
        </a:p>
      </dgm:t>
    </dgm:pt>
    <dgm:pt modelId="{70868A93-DD26-4F87-A0B0-F9DFBB9A365B}" type="pres">
      <dgm:prSet presAssocID="{212EAE37-2750-4C1F-AB65-07D1904B9295}" presName="hierChild3" presStyleCnt="0"/>
      <dgm:spPr/>
    </dgm:pt>
    <dgm:pt modelId="{21119717-398C-4C95-BA5A-3B6C6CAE4310}" type="pres">
      <dgm:prSet presAssocID="{41A87363-505E-4AFA-A995-DAD569A95394}" presName="Name25" presStyleLbl="parChTrans1D3" presStyleIdx="1" presStyleCnt="2"/>
      <dgm:spPr/>
      <dgm:t>
        <a:bodyPr/>
        <a:lstStyle/>
        <a:p>
          <a:endParaRPr lang="en-US"/>
        </a:p>
      </dgm:t>
    </dgm:pt>
    <dgm:pt modelId="{4BCD2A65-EA52-4DA6-B2B9-A8C416750557}" type="pres">
      <dgm:prSet presAssocID="{41A87363-505E-4AFA-A995-DAD569A95394}" presName="connTx" presStyleLbl="parChTrans1D3" presStyleIdx="1" presStyleCnt="2"/>
      <dgm:spPr/>
      <dgm:t>
        <a:bodyPr/>
        <a:lstStyle/>
        <a:p>
          <a:endParaRPr lang="en-US"/>
        </a:p>
      </dgm:t>
    </dgm:pt>
    <dgm:pt modelId="{B5CFE05D-01EB-42F8-96BA-69D6821F886E}" type="pres">
      <dgm:prSet presAssocID="{17591A11-E239-4762-9D26-68294AD1AF31}" presName="Name30" presStyleCnt="0"/>
      <dgm:spPr/>
    </dgm:pt>
    <dgm:pt modelId="{1CCDC9B5-FFF6-4EB0-A091-59CFB4B8617B}" type="pres">
      <dgm:prSet presAssocID="{17591A11-E239-4762-9D26-68294AD1AF31}" presName="level2Shape" presStyleLbl="node3" presStyleIdx="1" presStyleCnt="2" custLinFactNeighborX="652"/>
      <dgm:spPr/>
      <dgm:t>
        <a:bodyPr/>
        <a:lstStyle/>
        <a:p>
          <a:endParaRPr lang="en-US"/>
        </a:p>
      </dgm:t>
    </dgm:pt>
    <dgm:pt modelId="{87B07521-C466-4C69-AE01-9875D01B5B32}" type="pres">
      <dgm:prSet presAssocID="{17591A11-E239-4762-9D26-68294AD1AF31}" presName="hierChild3" presStyleCnt="0"/>
      <dgm:spPr/>
    </dgm:pt>
    <dgm:pt modelId="{F864A2EB-66BD-48DC-9912-7AB2A563660C}" type="pres">
      <dgm:prSet presAssocID="{8A1D0E98-D964-448C-99C7-AF69966A9B35}" presName="Name25" presStyleLbl="parChTrans1D2" presStyleIdx="1" presStyleCnt="2"/>
      <dgm:spPr/>
      <dgm:t>
        <a:bodyPr/>
        <a:lstStyle/>
        <a:p>
          <a:endParaRPr lang="en-US"/>
        </a:p>
      </dgm:t>
    </dgm:pt>
    <dgm:pt modelId="{A0D4F0C5-68C5-4258-B92E-6BFC13EB10C6}" type="pres">
      <dgm:prSet presAssocID="{8A1D0E98-D964-448C-99C7-AF69966A9B35}" presName="connTx" presStyleLbl="parChTrans1D2" presStyleIdx="1" presStyleCnt="2"/>
      <dgm:spPr/>
      <dgm:t>
        <a:bodyPr/>
        <a:lstStyle/>
        <a:p>
          <a:endParaRPr lang="en-US"/>
        </a:p>
      </dgm:t>
    </dgm:pt>
    <dgm:pt modelId="{C70AE8A2-DEFA-4DE8-87D5-CC1ADA493051}" type="pres">
      <dgm:prSet presAssocID="{EA48E672-6171-45F8-AB2B-64CBFA8ABAAD}" presName="Name30" presStyleCnt="0"/>
      <dgm:spPr/>
    </dgm:pt>
    <dgm:pt modelId="{0AFF5814-46B7-4981-8E63-3453B6271DD3}" type="pres">
      <dgm:prSet presAssocID="{EA48E672-6171-45F8-AB2B-64CBFA8ABAAD}" presName="level2Shape" presStyleLbl="node2" presStyleIdx="1" presStyleCnt="2" custLinFactNeighborX="4592"/>
      <dgm:spPr/>
      <dgm:t>
        <a:bodyPr/>
        <a:lstStyle/>
        <a:p>
          <a:endParaRPr lang="en-US"/>
        </a:p>
      </dgm:t>
    </dgm:pt>
    <dgm:pt modelId="{561E93F2-FD5E-4CCF-A6FF-40BACB286B57}" type="pres">
      <dgm:prSet presAssocID="{EA48E672-6171-45F8-AB2B-64CBFA8ABAAD}" presName="hierChild3" presStyleCnt="0"/>
      <dgm:spPr/>
    </dgm:pt>
    <dgm:pt modelId="{F1191637-CE85-493E-8374-CF0B7B4DC831}" type="pres">
      <dgm:prSet presAssocID="{3AC1F455-8017-4205-8E07-A5E1D2AB2887}" presName="bgShapesFlow" presStyleCnt="0"/>
      <dgm:spPr/>
    </dgm:pt>
    <dgm:pt modelId="{9C54038C-2FFD-4F18-96B6-996310A3B40C}" type="pres">
      <dgm:prSet presAssocID="{51C955BB-E5FE-4BE0-84D0-69B1A25E9FC2}" presName="rectComp" presStyleCnt="0"/>
      <dgm:spPr/>
    </dgm:pt>
    <dgm:pt modelId="{897ED576-3E5B-4BA2-8848-A70E160455A0}" type="pres">
      <dgm:prSet presAssocID="{51C955BB-E5FE-4BE0-84D0-69B1A25E9FC2}" presName="bgRect" presStyleLbl="bgShp" presStyleIdx="0" presStyleCnt="4" custScaleX="119291" custScaleY="100000" custLinFactNeighborX="7210"/>
      <dgm:spPr/>
      <dgm:t>
        <a:bodyPr/>
        <a:lstStyle/>
        <a:p>
          <a:endParaRPr lang="en-US"/>
        </a:p>
      </dgm:t>
    </dgm:pt>
    <dgm:pt modelId="{0C190A5E-6142-4FDC-8CCD-25CAE47B7327}" type="pres">
      <dgm:prSet presAssocID="{51C955BB-E5FE-4BE0-84D0-69B1A25E9FC2}" presName="bgRectTx" presStyleLbl="bgShp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5ED948-6967-4C11-A384-8B8BBD1BEAC9}" type="pres">
      <dgm:prSet presAssocID="{51C955BB-E5FE-4BE0-84D0-69B1A25E9FC2}" presName="spComp" presStyleCnt="0"/>
      <dgm:spPr/>
    </dgm:pt>
    <dgm:pt modelId="{DB4689FF-E41A-4394-BE46-2BC0A701B623}" type="pres">
      <dgm:prSet presAssocID="{51C955BB-E5FE-4BE0-84D0-69B1A25E9FC2}" presName="hSp" presStyleCnt="0"/>
      <dgm:spPr/>
    </dgm:pt>
    <dgm:pt modelId="{CD9F3AB8-B66E-4772-AAED-4EAD2DFB541A}" type="pres">
      <dgm:prSet presAssocID="{FD4517F0-7938-4C07-A662-8E46BAAF1948}" presName="rectComp" presStyleCnt="0"/>
      <dgm:spPr/>
    </dgm:pt>
    <dgm:pt modelId="{1A5525A4-9B4C-4EE7-BF77-3187AC106231}" type="pres">
      <dgm:prSet presAssocID="{FD4517F0-7938-4C07-A662-8E46BAAF1948}" presName="bgRect" presStyleLbl="bgShp" presStyleIdx="1" presStyleCnt="4" custScaleY="100000" custLinFactNeighborX="9950"/>
      <dgm:spPr/>
      <dgm:t>
        <a:bodyPr/>
        <a:lstStyle/>
        <a:p>
          <a:endParaRPr lang="en-US"/>
        </a:p>
      </dgm:t>
    </dgm:pt>
    <dgm:pt modelId="{911643DC-9B3A-4EF4-A0DB-17E9E307CDC8}" type="pres">
      <dgm:prSet presAssocID="{FD4517F0-7938-4C07-A662-8E46BAAF1948}" presName="bgRectTx" presStyleLbl="bgShp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78E2FB-C28A-41B6-9244-95A6D2CD8837}" type="pres">
      <dgm:prSet presAssocID="{FD4517F0-7938-4C07-A662-8E46BAAF1948}" presName="spComp" presStyleCnt="0"/>
      <dgm:spPr/>
    </dgm:pt>
    <dgm:pt modelId="{8181E2DC-CD13-4819-A8E0-0DC680773552}" type="pres">
      <dgm:prSet presAssocID="{FD4517F0-7938-4C07-A662-8E46BAAF1948}" presName="hSp" presStyleCnt="0"/>
      <dgm:spPr/>
    </dgm:pt>
    <dgm:pt modelId="{A8BD5CDB-132B-45D6-8327-DC6E01C608CC}" type="pres">
      <dgm:prSet presAssocID="{ABE9D27F-21DB-43D1-A7DB-89F5BB728227}" presName="rectComp" presStyleCnt="0"/>
      <dgm:spPr/>
    </dgm:pt>
    <dgm:pt modelId="{E07DBD03-C259-40D7-B56E-F64381D03315}" type="pres">
      <dgm:prSet presAssocID="{ABE9D27F-21DB-43D1-A7DB-89F5BB728227}" presName="bgRect" presStyleLbl="bgShp" presStyleIdx="2" presStyleCnt="4" custScaleY="100000" custLinFactNeighborX="9412"/>
      <dgm:spPr/>
      <dgm:t>
        <a:bodyPr/>
        <a:lstStyle/>
        <a:p>
          <a:endParaRPr lang="en-US"/>
        </a:p>
      </dgm:t>
    </dgm:pt>
    <dgm:pt modelId="{41877472-3DC3-4A56-B8FD-AABCF893BC9F}" type="pres">
      <dgm:prSet presAssocID="{ABE9D27F-21DB-43D1-A7DB-89F5BB728227}" presName="bgRectTx" presStyleLbl="bgShp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71CB93-93BB-4F5E-8083-2E70532D7D5D}" type="pres">
      <dgm:prSet presAssocID="{ABE9D27F-21DB-43D1-A7DB-89F5BB728227}" presName="spComp" presStyleCnt="0"/>
      <dgm:spPr/>
    </dgm:pt>
    <dgm:pt modelId="{F0DBD7C4-06C4-4323-8921-7CD6FC216CE9}" type="pres">
      <dgm:prSet presAssocID="{ABE9D27F-21DB-43D1-A7DB-89F5BB728227}" presName="hSp" presStyleCnt="0"/>
      <dgm:spPr/>
    </dgm:pt>
    <dgm:pt modelId="{39AB7E47-78EA-421A-8FFD-6F95506DF424}" type="pres">
      <dgm:prSet presAssocID="{C2E49B59-E858-454E-9410-79F889547B3F}" presName="rectComp" presStyleCnt="0"/>
      <dgm:spPr/>
    </dgm:pt>
    <dgm:pt modelId="{2F80E028-CFC8-40C8-A056-D297A2578825}" type="pres">
      <dgm:prSet presAssocID="{C2E49B59-E858-454E-9410-79F889547B3F}" presName="bgRect" presStyleLbl="bgShp" presStyleIdx="3" presStyleCnt="4" custScaleY="100000" custLinFactNeighborX="29035" custLinFactNeighborY="592"/>
      <dgm:spPr/>
      <dgm:t>
        <a:bodyPr/>
        <a:lstStyle/>
        <a:p>
          <a:endParaRPr lang="en-US"/>
        </a:p>
      </dgm:t>
    </dgm:pt>
    <dgm:pt modelId="{F368D964-E722-42A8-A971-AE47C5B550F8}" type="pres">
      <dgm:prSet presAssocID="{C2E49B59-E858-454E-9410-79F889547B3F}" presName="bgRectTx" presStyleLbl="bgShp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CCFF2F-9BB1-422F-9896-1868E18A992A}" type="presOf" srcId="{51C955BB-E5FE-4BE0-84D0-69B1A25E9FC2}" destId="{897ED576-3E5B-4BA2-8848-A70E160455A0}" srcOrd="0" destOrd="0" presId="urn:microsoft.com/office/officeart/2005/8/layout/hierarchy5"/>
    <dgm:cxn modelId="{8FF3FF03-F4E7-4EA8-8CA2-A5B151974F67}" type="presOf" srcId="{4CFFE71C-393C-495A-A1D5-20BC11C3128F}" destId="{6B827057-8107-4E4C-B388-724F5A7DCF83}" srcOrd="1" destOrd="0" presId="urn:microsoft.com/office/officeart/2005/8/layout/hierarchy5"/>
    <dgm:cxn modelId="{96BD1F8E-4168-40FF-8CD3-DD1D82768602}" type="presOf" srcId="{4CFFE71C-393C-495A-A1D5-20BC11C3128F}" destId="{5883C1C5-2609-4D55-9DD8-58DA0CCFE68F}" srcOrd="0" destOrd="0" presId="urn:microsoft.com/office/officeart/2005/8/layout/hierarchy5"/>
    <dgm:cxn modelId="{7F61BE0A-354D-424D-A108-369A56FA9EE6}" type="presOf" srcId="{8A1D0E98-D964-448C-99C7-AF69966A9B35}" destId="{F864A2EB-66BD-48DC-9912-7AB2A563660C}" srcOrd="0" destOrd="0" presId="urn:microsoft.com/office/officeart/2005/8/layout/hierarchy5"/>
    <dgm:cxn modelId="{C7109AD6-EB4E-4267-A95B-5A4E5CDE9975}" type="presOf" srcId="{C2E49B59-E858-454E-9410-79F889547B3F}" destId="{F368D964-E722-42A8-A971-AE47C5B550F8}" srcOrd="1" destOrd="0" presId="urn:microsoft.com/office/officeart/2005/8/layout/hierarchy5"/>
    <dgm:cxn modelId="{B88228A4-0340-4C2B-B2FE-5DA77251F96A}" type="presOf" srcId="{0968D0F0-6989-4B2D-A9BA-D9AD50A07A7B}" destId="{4B53663B-FA5D-4F12-8260-2AD7F3B91026}" srcOrd="0" destOrd="0" presId="urn:microsoft.com/office/officeart/2005/8/layout/hierarchy5"/>
    <dgm:cxn modelId="{7E2ACFAB-E716-4880-A7DB-44E63AFDFE24}" type="presOf" srcId="{9D2D34A8-AE3B-40B3-A929-30418C8DFF3E}" destId="{61A68518-E027-4DEF-A9B1-6C4A0A125F87}" srcOrd="0" destOrd="0" presId="urn:microsoft.com/office/officeart/2005/8/layout/hierarchy5"/>
    <dgm:cxn modelId="{2764C867-0C13-47BB-ABE5-53DEFBDE0BF9}" srcId="{3AC1F455-8017-4205-8E07-A5E1D2AB2887}" destId="{FD4517F0-7938-4C07-A662-8E46BAAF1948}" srcOrd="2" destOrd="0" parTransId="{33656F0E-166A-4100-9B08-3CF8C0F92FE6}" sibTransId="{DE7B45D3-F48A-49E4-9112-55DFC52BBC93}"/>
    <dgm:cxn modelId="{C4CF54D3-1587-4460-93B7-76263EEF156F}" srcId="{3AC1F455-8017-4205-8E07-A5E1D2AB2887}" destId="{51C955BB-E5FE-4BE0-84D0-69B1A25E9FC2}" srcOrd="1" destOrd="0" parTransId="{380E421B-99AF-49F5-B26B-752579FD7D55}" sibTransId="{5E03511B-52AD-402D-829A-5B65496A91CC}"/>
    <dgm:cxn modelId="{62768D7E-8AAF-4CC1-A75B-7D088DAD4F34}" type="presOf" srcId="{6FF7D476-B2CB-498A-9710-4E826E6065E8}" destId="{E0759BE6-C179-4042-AB61-BEE4AC0B6C3B}" srcOrd="0" destOrd="0" presId="urn:microsoft.com/office/officeart/2005/8/layout/hierarchy5"/>
    <dgm:cxn modelId="{29DD96D9-EB7F-4DEC-82C4-41747AA0BCA5}" srcId="{A4A0B7C3-C41A-47CD-B450-5B7035ABA75D}" destId="{49BC3EDF-B1C4-4A68-B775-0A5B42BA0379}" srcOrd="0" destOrd="0" parTransId="{0968D0F0-6989-4B2D-A9BA-D9AD50A07A7B}" sibTransId="{73B85B20-2427-4A1C-B48A-BD9A1C5AFADC}"/>
    <dgm:cxn modelId="{FA1A2517-A2BE-43F8-91DB-5498F81208B3}" type="presOf" srcId="{41A87363-505E-4AFA-A995-DAD569A95394}" destId="{21119717-398C-4C95-BA5A-3B6C6CAE4310}" srcOrd="0" destOrd="0" presId="urn:microsoft.com/office/officeart/2005/8/layout/hierarchy5"/>
    <dgm:cxn modelId="{8A041309-416B-47A2-A560-236EB9661B33}" type="presOf" srcId="{49BC3EDF-B1C4-4A68-B775-0A5B42BA0379}" destId="{DDE66F62-FAFD-4F1B-A130-A60EE845FD24}" srcOrd="0" destOrd="0" presId="urn:microsoft.com/office/officeart/2005/8/layout/hierarchy5"/>
    <dgm:cxn modelId="{119D455D-40B9-47B6-B199-6B30478323DE}" type="presOf" srcId="{212EAE37-2750-4C1F-AB65-07D1904B9295}" destId="{74088E97-E256-4FEA-89BC-093C7FAB931F}" srcOrd="0" destOrd="0" presId="urn:microsoft.com/office/officeart/2005/8/layout/hierarchy5"/>
    <dgm:cxn modelId="{B1B28692-5ABB-48AB-9A5E-E40CB1191BDE}" type="presOf" srcId="{9E1A9B17-981B-445E-8191-D91F33F0E147}" destId="{BDFE6754-DE20-4A06-9036-69641F3A1CCD}" srcOrd="0" destOrd="0" presId="urn:microsoft.com/office/officeart/2005/8/layout/hierarchy5"/>
    <dgm:cxn modelId="{CBBE84B0-DB59-4240-B918-255BFAD9DF0E}" type="presOf" srcId="{9D2D34A8-AE3B-40B3-A929-30418C8DFF3E}" destId="{9A92E782-478D-4639-9E45-F3BDD85679AF}" srcOrd="1" destOrd="0" presId="urn:microsoft.com/office/officeart/2005/8/layout/hierarchy5"/>
    <dgm:cxn modelId="{572A5ABD-4C6C-4582-9CF0-F9A8E7923397}" type="presOf" srcId="{17591A11-E239-4762-9D26-68294AD1AF31}" destId="{1CCDC9B5-FFF6-4EB0-A091-59CFB4B8617B}" srcOrd="0" destOrd="0" presId="urn:microsoft.com/office/officeart/2005/8/layout/hierarchy5"/>
    <dgm:cxn modelId="{17980429-4870-4DD7-8573-1EC5A618D597}" srcId="{9E1A9B17-981B-445E-8191-D91F33F0E147}" destId="{17591A11-E239-4762-9D26-68294AD1AF31}" srcOrd="1" destOrd="0" parTransId="{41A87363-505E-4AFA-A995-DAD569A95394}" sibTransId="{F0E19073-2EC7-4625-9ECC-F408BDED5182}"/>
    <dgm:cxn modelId="{310F37F3-7453-4D55-9ED8-7E6C4D36116E}" type="presOf" srcId="{C2E49B59-E858-454E-9410-79F889547B3F}" destId="{2F80E028-CFC8-40C8-A056-D297A2578825}" srcOrd="0" destOrd="0" presId="urn:microsoft.com/office/officeart/2005/8/layout/hierarchy5"/>
    <dgm:cxn modelId="{15D3C704-E664-446B-BAB2-E37FD91768DB}" srcId="{6FF7D476-B2CB-498A-9710-4E826E6065E8}" destId="{EA48E672-6171-45F8-AB2B-64CBFA8ABAAD}" srcOrd="1" destOrd="0" parTransId="{8A1D0E98-D964-448C-99C7-AF69966A9B35}" sibTransId="{707D706E-2A46-4ABC-A3F0-A21AFC90716E}"/>
    <dgm:cxn modelId="{0612B578-CB1C-44A0-B4ED-EF4A3EDD1681}" type="presOf" srcId="{3AC1F455-8017-4205-8E07-A5E1D2AB2887}" destId="{E02DEB69-DC46-4CE1-8031-4397CD6A3E1D}" srcOrd="0" destOrd="0" presId="urn:microsoft.com/office/officeart/2005/8/layout/hierarchy5"/>
    <dgm:cxn modelId="{10B87532-4A2E-4A97-8F4C-7AE56CC46367}" type="presOf" srcId="{0968D0F0-6989-4B2D-A9BA-D9AD50A07A7B}" destId="{6FA6FE7C-CD70-47E9-8F7A-F8C805F99627}" srcOrd="1" destOrd="0" presId="urn:microsoft.com/office/officeart/2005/8/layout/hierarchy5"/>
    <dgm:cxn modelId="{97E1E1B2-A2D6-4751-BB8C-606DEABE7434}" srcId="{3AC1F455-8017-4205-8E07-A5E1D2AB2887}" destId="{C2E49B59-E858-454E-9410-79F889547B3F}" srcOrd="4" destOrd="0" parTransId="{1D608C66-3BE7-4D35-9E87-6944D9FCC21D}" sibTransId="{DD063798-252B-4146-AA99-75F5755A8AF1}"/>
    <dgm:cxn modelId="{D081F35A-3D2C-48F2-B4FE-2598FBF2C264}" type="presOf" srcId="{0764521C-F42A-4DF1-9C77-29E81A46C14D}" destId="{8CF55D78-ED2D-4837-8E3F-DB579A7CED0A}" srcOrd="1" destOrd="0" presId="urn:microsoft.com/office/officeart/2005/8/layout/hierarchy5"/>
    <dgm:cxn modelId="{E203BADF-CCCD-4FA6-9E00-840C33153DCC}" srcId="{3AC1F455-8017-4205-8E07-A5E1D2AB2887}" destId="{ABE9D27F-21DB-43D1-A7DB-89F5BB728227}" srcOrd="3" destOrd="0" parTransId="{BDF06789-AFF1-45D1-8C6D-2EEF09492BD5}" sibTransId="{B290C4E1-31D1-4E17-9A14-6528FE691140}"/>
    <dgm:cxn modelId="{93422ED0-00DF-4497-AA73-C4255673DD1C}" srcId="{9E1A9B17-981B-445E-8191-D91F33F0E147}" destId="{A4A0B7C3-C41A-47CD-B450-5B7035ABA75D}" srcOrd="0" destOrd="0" parTransId="{4CFFE71C-393C-495A-A1D5-20BC11C3128F}" sibTransId="{6092F378-E54D-424B-B722-4039D752AEF8}"/>
    <dgm:cxn modelId="{AEA4FFF7-54B3-4D3B-B6C9-00EDBC182BD0}" srcId="{3AC1F455-8017-4205-8E07-A5E1D2AB2887}" destId="{6FF7D476-B2CB-498A-9710-4E826E6065E8}" srcOrd="0" destOrd="0" parTransId="{86D1B323-6C13-4540-9494-5EDF1FC79CEE}" sibTransId="{3D8784D9-3DA3-4737-921A-0F9C38D168EC}"/>
    <dgm:cxn modelId="{DC66F59C-A894-4549-845F-F97603BCAE95}" type="presOf" srcId="{ABE9D27F-21DB-43D1-A7DB-89F5BB728227}" destId="{E07DBD03-C259-40D7-B56E-F64381D03315}" srcOrd="0" destOrd="0" presId="urn:microsoft.com/office/officeart/2005/8/layout/hierarchy5"/>
    <dgm:cxn modelId="{A88AE0B0-4B9B-4D72-8E45-21329CC48FE9}" type="presOf" srcId="{51C955BB-E5FE-4BE0-84D0-69B1A25E9FC2}" destId="{0C190A5E-6142-4FDC-8CCD-25CAE47B7327}" srcOrd="1" destOrd="0" presId="urn:microsoft.com/office/officeart/2005/8/layout/hierarchy5"/>
    <dgm:cxn modelId="{EB7CC3F9-F050-4637-B8E4-FAC2147911B7}" type="presOf" srcId="{41A87363-505E-4AFA-A995-DAD569A95394}" destId="{4BCD2A65-EA52-4DA6-B2B9-A8C416750557}" srcOrd="1" destOrd="0" presId="urn:microsoft.com/office/officeart/2005/8/layout/hierarchy5"/>
    <dgm:cxn modelId="{A78AD2AD-05F7-4BF3-A165-A53CA8BCE77D}" type="presOf" srcId="{FD4517F0-7938-4C07-A662-8E46BAAF1948}" destId="{1A5525A4-9B4C-4EE7-BF77-3187AC106231}" srcOrd="0" destOrd="0" presId="urn:microsoft.com/office/officeart/2005/8/layout/hierarchy5"/>
    <dgm:cxn modelId="{7470102C-277F-4064-9A90-2E9D7B3DE46D}" srcId="{A4A0B7C3-C41A-47CD-B450-5B7035ABA75D}" destId="{212EAE37-2750-4C1F-AB65-07D1904B9295}" srcOrd="1" destOrd="0" parTransId="{0764521C-F42A-4DF1-9C77-29E81A46C14D}" sibTransId="{99EAFCFC-6BA5-4AFA-B819-62DAD73892E7}"/>
    <dgm:cxn modelId="{2C389DCB-1BD4-4B1B-A154-9CAF2AD0577B}" type="presOf" srcId="{A4A0B7C3-C41A-47CD-B450-5B7035ABA75D}" destId="{ED8DF4DD-AA0E-4013-BC06-2A77DF4C4085}" srcOrd="0" destOrd="0" presId="urn:microsoft.com/office/officeart/2005/8/layout/hierarchy5"/>
    <dgm:cxn modelId="{E4665364-E262-48C4-8339-3827103A1B10}" type="presOf" srcId="{EA48E672-6171-45F8-AB2B-64CBFA8ABAAD}" destId="{0AFF5814-46B7-4981-8E63-3453B6271DD3}" srcOrd="0" destOrd="0" presId="urn:microsoft.com/office/officeart/2005/8/layout/hierarchy5"/>
    <dgm:cxn modelId="{9AB4B717-1B7A-4F10-8E1A-C4CAD7CC6993}" type="presOf" srcId="{ABE9D27F-21DB-43D1-A7DB-89F5BB728227}" destId="{41877472-3DC3-4A56-B8FD-AABCF893BC9F}" srcOrd="1" destOrd="0" presId="urn:microsoft.com/office/officeart/2005/8/layout/hierarchy5"/>
    <dgm:cxn modelId="{F2CF0267-3AB4-4440-9ABF-82327DF09342}" srcId="{6FF7D476-B2CB-498A-9710-4E826E6065E8}" destId="{9E1A9B17-981B-445E-8191-D91F33F0E147}" srcOrd="0" destOrd="0" parTransId="{9D2D34A8-AE3B-40B3-A929-30418C8DFF3E}" sibTransId="{CB4D660F-63BF-4283-B221-8FF4F03E51E9}"/>
    <dgm:cxn modelId="{F44FBC8F-1266-4693-9EED-F77E53EC9404}" type="presOf" srcId="{0764521C-F42A-4DF1-9C77-29E81A46C14D}" destId="{1C018569-53DC-4F17-A432-31C5E245BA91}" srcOrd="0" destOrd="0" presId="urn:microsoft.com/office/officeart/2005/8/layout/hierarchy5"/>
    <dgm:cxn modelId="{3AD21A5C-ABBB-4E0C-8FCC-90D1D08BF04E}" type="presOf" srcId="{8A1D0E98-D964-448C-99C7-AF69966A9B35}" destId="{A0D4F0C5-68C5-4258-B92E-6BFC13EB10C6}" srcOrd="1" destOrd="0" presId="urn:microsoft.com/office/officeart/2005/8/layout/hierarchy5"/>
    <dgm:cxn modelId="{97F46F4E-8A41-43B5-A5E5-73D173B25334}" type="presOf" srcId="{FD4517F0-7938-4C07-A662-8E46BAAF1948}" destId="{911643DC-9B3A-4EF4-A0DB-17E9E307CDC8}" srcOrd="1" destOrd="0" presId="urn:microsoft.com/office/officeart/2005/8/layout/hierarchy5"/>
    <dgm:cxn modelId="{E3747CA5-8728-42DB-8007-8D4CBA21C5B7}" type="presParOf" srcId="{E02DEB69-DC46-4CE1-8031-4397CD6A3E1D}" destId="{63A82A58-9821-469E-BE67-54679EDBD5ED}" srcOrd="0" destOrd="0" presId="urn:microsoft.com/office/officeart/2005/8/layout/hierarchy5"/>
    <dgm:cxn modelId="{BE52C1D9-882B-4C84-8FC2-5C4A88F806A9}" type="presParOf" srcId="{63A82A58-9821-469E-BE67-54679EDBD5ED}" destId="{9F5383AA-000D-42A8-8C19-8D051DEB352F}" srcOrd="0" destOrd="0" presId="urn:microsoft.com/office/officeart/2005/8/layout/hierarchy5"/>
    <dgm:cxn modelId="{C598C5A5-BDC9-4E16-96E8-77C68FA25787}" type="presParOf" srcId="{63A82A58-9821-469E-BE67-54679EDBD5ED}" destId="{ABE22B14-E6B2-4F49-9514-6459B3B23C35}" srcOrd="1" destOrd="0" presId="urn:microsoft.com/office/officeart/2005/8/layout/hierarchy5"/>
    <dgm:cxn modelId="{0BDF7786-7307-4B1B-9D87-2F78C70B5203}" type="presParOf" srcId="{ABE22B14-E6B2-4F49-9514-6459B3B23C35}" destId="{ABD972E5-55C3-4E3F-B267-E88F89B525FD}" srcOrd="0" destOrd="0" presId="urn:microsoft.com/office/officeart/2005/8/layout/hierarchy5"/>
    <dgm:cxn modelId="{56491DD7-BD01-47EA-8863-3E93367493A6}" type="presParOf" srcId="{ABD972E5-55C3-4E3F-B267-E88F89B525FD}" destId="{E0759BE6-C179-4042-AB61-BEE4AC0B6C3B}" srcOrd="0" destOrd="0" presId="urn:microsoft.com/office/officeart/2005/8/layout/hierarchy5"/>
    <dgm:cxn modelId="{16B3D4FD-4D45-4173-9BC1-AA506014B57A}" type="presParOf" srcId="{ABD972E5-55C3-4E3F-B267-E88F89B525FD}" destId="{FD69CCBC-50BC-4B68-83DA-0BE3B9791B01}" srcOrd="1" destOrd="0" presId="urn:microsoft.com/office/officeart/2005/8/layout/hierarchy5"/>
    <dgm:cxn modelId="{DF77E43D-56A2-455C-A8E4-6948D70D407F}" type="presParOf" srcId="{FD69CCBC-50BC-4B68-83DA-0BE3B9791B01}" destId="{61A68518-E027-4DEF-A9B1-6C4A0A125F87}" srcOrd="0" destOrd="0" presId="urn:microsoft.com/office/officeart/2005/8/layout/hierarchy5"/>
    <dgm:cxn modelId="{76CED612-4DEF-422C-A0B7-952BD0135182}" type="presParOf" srcId="{61A68518-E027-4DEF-A9B1-6C4A0A125F87}" destId="{9A92E782-478D-4639-9E45-F3BDD85679AF}" srcOrd="0" destOrd="0" presId="urn:microsoft.com/office/officeart/2005/8/layout/hierarchy5"/>
    <dgm:cxn modelId="{E3CDF3CF-1D39-48A9-A0A3-5BE2E52976E9}" type="presParOf" srcId="{FD69CCBC-50BC-4B68-83DA-0BE3B9791B01}" destId="{86A9FB03-BEA1-446B-848E-75C907F0D15C}" srcOrd="1" destOrd="0" presId="urn:microsoft.com/office/officeart/2005/8/layout/hierarchy5"/>
    <dgm:cxn modelId="{6918205C-4B1B-45B4-A9D2-B0298C04920A}" type="presParOf" srcId="{86A9FB03-BEA1-446B-848E-75C907F0D15C}" destId="{BDFE6754-DE20-4A06-9036-69641F3A1CCD}" srcOrd="0" destOrd="0" presId="urn:microsoft.com/office/officeart/2005/8/layout/hierarchy5"/>
    <dgm:cxn modelId="{89FFFB5D-CDE9-4461-B266-33DDAA811FD4}" type="presParOf" srcId="{86A9FB03-BEA1-446B-848E-75C907F0D15C}" destId="{B60E307C-320C-4DF0-87B5-651F94BCEF5C}" srcOrd="1" destOrd="0" presId="urn:microsoft.com/office/officeart/2005/8/layout/hierarchy5"/>
    <dgm:cxn modelId="{A42BE148-7A6D-49FC-B3A9-A7CD3161774E}" type="presParOf" srcId="{B60E307C-320C-4DF0-87B5-651F94BCEF5C}" destId="{5883C1C5-2609-4D55-9DD8-58DA0CCFE68F}" srcOrd="0" destOrd="0" presId="urn:microsoft.com/office/officeart/2005/8/layout/hierarchy5"/>
    <dgm:cxn modelId="{C9BA7FF7-8C6B-44ED-89F1-403E92B4B248}" type="presParOf" srcId="{5883C1C5-2609-4D55-9DD8-58DA0CCFE68F}" destId="{6B827057-8107-4E4C-B388-724F5A7DCF83}" srcOrd="0" destOrd="0" presId="urn:microsoft.com/office/officeart/2005/8/layout/hierarchy5"/>
    <dgm:cxn modelId="{782DE10B-8DCB-442A-B329-62022DA4D243}" type="presParOf" srcId="{B60E307C-320C-4DF0-87B5-651F94BCEF5C}" destId="{BCB5A00F-ACE3-4361-97FD-79893B4BD2CC}" srcOrd="1" destOrd="0" presId="urn:microsoft.com/office/officeart/2005/8/layout/hierarchy5"/>
    <dgm:cxn modelId="{887D6A34-F469-4138-A009-04543F76CB84}" type="presParOf" srcId="{BCB5A00F-ACE3-4361-97FD-79893B4BD2CC}" destId="{ED8DF4DD-AA0E-4013-BC06-2A77DF4C4085}" srcOrd="0" destOrd="0" presId="urn:microsoft.com/office/officeart/2005/8/layout/hierarchy5"/>
    <dgm:cxn modelId="{7C7F60A3-C27F-4947-ACA7-DC0D86E67345}" type="presParOf" srcId="{BCB5A00F-ACE3-4361-97FD-79893B4BD2CC}" destId="{F3A5B451-0E1D-4E1C-AA78-7E3C02AC5099}" srcOrd="1" destOrd="0" presId="urn:microsoft.com/office/officeart/2005/8/layout/hierarchy5"/>
    <dgm:cxn modelId="{F6762295-CC15-4899-892E-23B70F63E1DC}" type="presParOf" srcId="{F3A5B451-0E1D-4E1C-AA78-7E3C02AC5099}" destId="{4B53663B-FA5D-4F12-8260-2AD7F3B91026}" srcOrd="0" destOrd="0" presId="urn:microsoft.com/office/officeart/2005/8/layout/hierarchy5"/>
    <dgm:cxn modelId="{520CB34A-B2B7-4980-874C-88A151EA712A}" type="presParOf" srcId="{4B53663B-FA5D-4F12-8260-2AD7F3B91026}" destId="{6FA6FE7C-CD70-47E9-8F7A-F8C805F99627}" srcOrd="0" destOrd="0" presId="urn:microsoft.com/office/officeart/2005/8/layout/hierarchy5"/>
    <dgm:cxn modelId="{ED12CFFE-EC2C-49B8-9B2C-9648C4BFCD1E}" type="presParOf" srcId="{F3A5B451-0E1D-4E1C-AA78-7E3C02AC5099}" destId="{B7D3CF51-F910-4A49-AD1F-B5759C8D828D}" srcOrd="1" destOrd="0" presId="urn:microsoft.com/office/officeart/2005/8/layout/hierarchy5"/>
    <dgm:cxn modelId="{EB88FB33-30DF-448B-8475-816A6D044275}" type="presParOf" srcId="{B7D3CF51-F910-4A49-AD1F-B5759C8D828D}" destId="{DDE66F62-FAFD-4F1B-A130-A60EE845FD24}" srcOrd="0" destOrd="0" presId="urn:microsoft.com/office/officeart/2005/8/layout/hierarchy5"/>
    <dgm:cxn modelId="{DA547075-BA70-4B6E-9275-9E3617A1767C}" type="presParOf" srcId="{B7D3CF51-F910-4A49-AD1F-B5759C8D828D}" destId="{63AF363D-4D91-432D-96F1-B80B0F17E032}" srcOrd="1" destOrd="0" presId="urn:microsoft.com/office/officeart/2005/8/layout/hierarchy5"/>
    <dgm:cxn modelId="{9CB960B2-CB16-4185-AFEA-8FDDDA9A527C}" type="presParOf" srcId="{F3A5B451-0E1D-4E1C-AA78-7E3C02AC5099}" destId="{1C018569-53DC-4F17-A432-31C5E245BA91}" srcOrd="2" destOrd="0" presId="urn:microsoft.com/office/officeart/2005/8/layout/hierarchy5"/>
    <dgm:cxn modelId="{388198EB-79AD-47C4-B3C3-FB760C0FAA3E}" type="presParOf" srcId="{1C018569-53DC-4F17-A432-31C5E245BA91}" destId="{8CF55D78-ED2D-4837-8E3F-DB579A7CED0A}" srcOrd="0" destOrd="0" presId="urn:microsoft.com/office/officeart/2005/8/layout/hierarchy5"/>
    <dgm:cxn modelId="{DCFA9FA5-5F02-4D37-A8CD-6CC2916C5F56}" type="presParOf" srcId="{F3A5B451-0E1D-4E1C-AA78-7E3C02AC5099}" destId="{30CB7B5A-EB30-434E-AC19-BB6087A42895}" srcOrd="3" destOrd="0" presId="urn:microsoft.com/office/officeart/2005/8/layout/hierarchy5"/>
    <dgm:cxn modelId="{F37245ED-730C-4B0B-83FF-61FE8A0B9BFD}" type="presParOf" srcId="{30CB7B5A-EB30-434E-AC19-BB6087A42895}" destId="{74088E97-E256-4FEA-89BC-093C7FAB931F}" srcOrd="0" destOrd="0" presId="urn:microsoft.com/office/officeart/2005/8/layout/hierarchy5"/>
    <dgm:cxn modelId="{3D57DAA4-C6F2-4AB4-BAF8-D0EBBFAF23D2}" type="presParOf" srcId="{30CB7B5A-EB30-434E-AC19-BB6087A42895}" destId="{70868A93-DD26-4F87-A0B0-F9DFBB9A365B}" srcOrd="1" destOrd="0" presId="urn:microsoft.com/office/officeart/2005/8/layout/hierarchy5"/>
    <dgm:cxn modelId="{E5387693-80D0-4F67-969E-DEF92F54D1AA}" type="presParOf" srcId="{B60E307C-320C-4DF0-87B5-651F94BCEF5C}" destId="{21119717-398C-4C95-BA5A-3B6C6CAE4310}" srcOrd="2" destOrd="0" presId="urn:microsoft.com/office/officeart/2005/8/layout/hierarchy5"/>
    <dgm:cxn modelId="{3AB412B0-B349-4AED-9FAC-5013B30C4F27}" type="presParOf" srcId="{21119717-398C-4C95-BA5A-3B6C6CAE4310}" destId="{4BCD2A65-EA52-4DA6-B2B9-A8C416750557}" srcOrd="0" destOrd="0" presId="urn:microsoft.com/office/officeart/2005/8/layout/hierarchy5"/>
    <dgm:cxn modelId="{5178F3B2-A264-4BB1-A256-E53311056CF6}" type="presParOf" srcId="{B60E307C-320C-4DF0-87B5-651F94BCEF5C}" destId="{B5CFE05D-01EB-42F8-96BA-69D6821F886E}" srcOrd="3" destOrd="0" presId="urn:microsoft.com/office/officeart/2005/8/layout/hierarchy5"/>
    <dgm:cxn modelId="{22B7D970-A74A-41EA-9969-BD874D4F99E8}" type="presParOf" srcId="{B5CFE05D-01EB-42F8-96BA-69D6821F886E}" destId="{1CCDC9B5-FFF6-4EB0-A091-59CFB4B8617B}" srcOrd="0" destOrd="0" presId="urn:microsoft.com/office/officeart/2005/8/layout/hierarchy5"/>
    <dgm:cxn modelId="{1C1C69F5-7F45-4F35-BFDE-A1D2A58011FA}" type="presParOf" srcId="{B5CFE05D-01EB-42F8-96BA-69D6821F886E}" destId="{87B07521-C466-4C69-AE01-9875D01B5B32}" srcOrd="1" destOrd="0" presId="urn:microsoft.com/office/officeart/2005/8/layout/hierarchy5"/>
    <dgm:cxn modelId="{9CA45581-4672-4034-B27D-A42F527170DC}" type="presParOf" srcId="{FD69CCBC-50BC-4B68-83DA-0BE3B9791B01}" destId="{F864A2EB-66BD-48DC-9912-7AB2A563660C}" srcOrd="2" destOrd="0" presId="urn:microsoft.com/office/officeart/2005/8/layout/hierarchy5"/>
    <dgm:cxn modelId="{EDD47555-E546-4ABD-B257-3C69A2C4C80C}" type="presParOf" srcId="{F864A2EB-66BD-48DC-9912-7AB2A563660C}" destId="{A0D4F0C5-68C5-4258-B92E-6BFC13EB10C6}" srcOrd="0" destOrd="0" presId="urn:microsoft.com/office/officeart/2005/8/layout/hierarchy5"/>
    <dgm:cxn modelId="{3DA5F144-1340-4734-99C5-2EE8132D13F5}" type="presParOf" srcId="{FD69CCBC-50BC-4B68-83DA-0BE3B9791B01}" destId="{C70AE8A2-DEFA-4DE8-87D5-CC1ADA493051}" srcOrd="3" destOrd="0" presId="urn:microsoft.com/office/officeart/2005/8/layout/hierarchy5"/>
    <dgm:cxn modelId="{E74D3863-3FE6-4248-B28E-44715BC238B1}" type="presParOf" srcId="{C70AE8A2-DEFA-4DE8-87D5-CC1ADA493051}" destId="{0AFF5814-46B7-4981-8E63-3453B6271DD3}" srcOrd="0" destOrd="0" presId="urn:microsoft.com/office/officeart/2005/8/layout/hierarchy5"/>
    <dgm:cxn modelId="{1A58D42B-03E3-483F-98FC-352F4011E3AB}" type="presParOf" srcId="{C70AE8A2-DEFA-4DE8-87D5-CC1ADA493051}" destId="{561E93F2-FD5E-4CCF-A6FF-40BACB286B57}" srcOrd="1" destOrd="0" presId="urn:microsoft.com/office/officeart/2005/8/layout/hierarchy5"/>
    <dgm:cxn modelId="{2103FCD9-90AF-4347-8FEC-AC13A7F9DBC2}" type="presParOf" srcId="{E02DEB69-DC46-4CE1-8031-4397CD6A3E1D}" destId="{F1191637-CE85-493E-8374-CF0B7B4DC831}" srcOrd="1" destOrd="0" presId="urn:microsoft.com/office/officeart/2005/8/layout/hierarchy5"/>
    <dgm:cxn modelId="{6983CC58-24E8-4D29-856E-26167396F9A6}" type="presParOf" srcId="{F1191637-CE85-493E-8374-CF0B7B4DC831}" destId="{9C54038C-2FFD-4F18-96B6-996310A3B40C}" srcOrd="0" destOrd="0" presId="urn:microsoft.com/office/officeart/2005/8/layout/hierarchy5"/>
    <dgm:cxn modelId="{F57231F8-69E8-40E0-BE2C-AA1095EA9E90}" type="presParOf" srcId="{9C54038C-2FFD-4F18-96B6-996310A3B40C}" destId="{897ED576-3E5B-4BA2-8848-A70E160455A0}" srcOrd="0" destOrd="0" presId="urn:microsoft.com/office/officeart/2005/8/layout/hierarchy5"/>
    <dgm:cxn modelId="{CC522863-136C-4D17-A3B3-4AF51409C2D4}" type="presParOf" srcId="{9C54038C-2FFD-4F18-96B6-996310A3B40C}" destId="{0C190A5E-6142-4FDC-8CCD-25CAE47B7327}" srcOrd="1" destOrd="0" presId="urn:microsoft.com/office/officeart/2005/8/layout/hierarchy5"/>
    <dgm:cxn modelId="{C08ED030-D48C-4989-81A4-48A918B361E8}" type="presParOf" srcId="{F1191637-CE85-493E-8374-CF0B7B4DC831}" destId="{875ED948-6967-4C11-A384-8B8BBD1BEAC9}" srcOrd="1" destOrd="0" presId="urn:microsoft.com/office/officeart/2005/8/layout/hierarchy5"/>
    <dgm:cxn modelId="{A33AFA56-C6C9-42A3-B839-EFD7CF754231}" type="presParOf" srcId="{875ED948-6967-4C11-A384-8B8BBD1BEAC9}" destId="{DB4689FF-E41A-4394-BE46-2BC0A701B623}" srcOrd="0" destOrd="0" presId="urn:microsoft.com/office/officeart/2005/8/layout/hierarchy5"/>
    <dgm:cxn modelId="{6F040A75-2DD6-4A4A-BCF8-1993FEF79096}" type="presParOf" srcId="{F1191637-CE85-493E-8374-CF0B7B4DC831}" destId="{CD9F3AB8-B66E-4772-AAED-4EAD2DFB541A}" srcOrd="2" destOrd="0" presId="urn:microsoft.com/office/officeart/2005/8/layout/hierarchy5"/>
    <dgm:cxn modelId="{CC47651B-F297-4214-ABDB-1D0761141806}" type="presParOf" srcId="{CD9F3AB8-B66E-4772-AAED-4EAD2DFB541A}" destId="{1A5525A4-9B4C-4EE7-BF77-3187AC106231}" srcOrd="0" destOrd="0" presId="urn:microsoft.com/office/officeart/2005/8/layout/hierarchy5"/>
    <dgm:cxn modelId="{781DE557-C3B5-4701-9C6F-0C7EC5AAAD98}" type="presParOf" srcId="{CD9F3AB8-B66E-4772-AAED-4EAD2DFB541A}" destId="{911643DC-9B3A-4EF4-A0DB-17E9E307CDC8}" srcOrd="1" destOrd="0" presId="urn:microsoft.com/office/officeart/2005/8/layout/hierarchy5"/>
    <dgm:cxn modelId="{6D8FF37B-384A-45D5-8A4B-620B9D9DD65D}" type="presParOf" srcId="{F1191637-CE85-493E-8374-CF0B7B4DC831}" destId="{7778E2FB-C28A-41B6-9244-95A6D2CD8837}" srcOrd="3" destOrd="0" presId="urn:microsoft.com/office/officeart/2005/8/layout/hierarchy5"/>
    <dgm:cxn modelId="{A37C43AC-50E3-453A-8F29-F962D5B9178C}" type="presParOf" srcId="{7778E2FB-C28A-41B6-9244-95A6D2CD8837}" destId="{8181E2DC-CD13-4819-A8E0-0DC680773552}" srcOrd="0" destOrd="0" presId="urn:microsoft.com/office/officeart/2005/8/layout/hierarchy5"/>
    <dgm:cxn modelId="{F4BBF2FD-D309-4174-8D30-B4EA3D540FAE}" type="presParOf" srcId="{F1191637-CE85-493E-8374-CF0B7B4DC831}" destId="{A8BD5CDB-132B-45D6-8327-DC6E01C608CC}" srcOrd="4" destOrd="0" presId="urn:microsoft.com/office/officeart/2005/8/layout/hierarchy5"/>
    <dgm:cxn modelId="{0156FE03-70FB-407D-ADBB-E28F355052E3}" type="presParOf" srcId="{A8BD5CDB-132B-45D6-8327-DC6E01C608CC}" destId="{E07DBD03-C259-40D7-B56E-F64381D03315}" srcOrd="0" destOrd="0" presId="urn:microsoft.com/office/officeart/2005/8/layout/hierarchy5"/>
    <dgm:cxn modelId="{9CA074DE-602C-421D-93FA-0293061DCD72}" type="presParOf" srcId="{A8BD5CDB-132B-45D6-8327-DC6E01C608CC}" destId="{41877472-3DC3-4A56-B8FD-AABCF893BC9F}" srcOrd="1" destOrd="0" presId="urn:microsoft.com/office/officeart/2005/8/layout/hierarchy5"/>
    <dgm:cxn modelId="{E89BD272-CDEC-4B0F-8208-0F2551544067}" type="presParOf" srcId="{F1191637-CE85-493E-8374-CF0B7B4DC831}" destId="{AF71CB93-93BB-4F5E-8083-2E70532D7D5D}" srcOrd="5" destOrd="0" presId="urn:microsoft.com/office/officeart/2005/8/layout/hierarchy5"/>
    <dgm:cxn modelId="{BD8F4A1C-B8F3-47F5-8C50-4D61172A7A65}" type="presParOf" srcId="{AF71CB93-93BB-4F5E-8083-2E70532D7D5D}" destId="{F0DBD7C4-06C4-4323-8921-7CD6FC216CE9}" srcOrd="0" destOrd="0" presId="urn:microsoft.com/office/officeart/2005/8/layout/hierarchy5"/>
    <dgm:cxn modelId="{970AD0C2-9B52-4CCD-BDB7-97A95C584982}" type="presParOf" srcId="{F1191637-CE85-493E-8374-CF0B7B4DC831}" destId="{39AB7E47-78EA-421A-8FFD-6F95506DF424}" srcOrd="6" destOrd="0" presId="urn:microsoft.com/office/officeart/2005/8/layout/hierarchy5"/>
    <dgm:cxn modelId="{2BF55254-B3E5-4B27-8396-ADBFC8257EDE}" type="presParOf" srcId="{39AB7E47-78EA-421A-8FFD-6F95506DF424}" destId="{2F80E028-CFC8-40C8-A056-D297A2578825}" srcOrd="0" destOrd="0" presId="urn:microsoft.com/office/officeart/2005/8/layout/hierarchy5"/>
    <dgm:cxn modelId="{03F23A4F-9FAF-408C-9025-CC7C1655C840}" type="presParOf" srcId="{39AB7E47-78EA-421A-8FFD-6F95506DF424}" destId="{F368D964-E722-42A8-A971-AE47C5B550F8}" srcOrd="1" destOrd="0" presId="urn:microsoft.com/office/officeart/2005/8/layout/hierarchy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4B8D58-C4CC-43E8-A447-D25D862B208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3A42004-0625-419F-9A2F-BE118F73FCFC}">
      <dgm:prSet phldrT="[Text]" custT="1"/>
      <dgm:spPr/>
      <dgm:t>
        <a:bodyPr/>
        <a:lstStyle/>
        <a:p>
          <a:r>
            <a:rPr lang="en-US" sz="1600" dirty="0" smtClean="0"/>
            <a:t>2006</a:t>
          </a:r>
          <a:endParaRPr lang="en-US" sz="1600" dirty="0"/>
        </a:p>
      </dgm:t>
    </dgm:pt>
    <dgm:pt modelId="{96997B13-2663-4E71-97BD-1945B10B5703}" type="parTrans" cxnId="{84A87BC6-2D69-46EE-A04B-BFEEE75E0F8C}">
      <dgm:prSet/>
      <dgm:spPr/>
      <dgm:t>
        <a:bodyPr/>
        <a:lstStyle/>
        <a:p>
          <a:endParaRPr lang="en-US"/>
        </a:p>
      </dgm:t>
    </dgm:pt>
    <dgm:pt modelId="{CE459DCE-385B-4091-841D-A69F53927E63}" type="sibTrans" cxnId="{84A87BC6-2D69-46EE-A04B-BFEEE75E0F8C}">
      <dgm:prSet/>
      <dgm:spPr/>
      <dgm:t>
        <a:bodyPr/>
        <a:lstStyle/>
        <a:p>
          <a:endParaRPr lang="en-US"/>
        </a:p>
      </dgm:t>
    </dgm:pt>
    <dgm:pt modelId="{26D72B22-40BB-48A2-A42D-D3425DF3605C}">
      <dgm:prSet phldrT="[Text]" custT="1"/>
      <dgm:spPr/>
      <dgm:t>
        <a:bodyPr/>
        <a:lstStyle/>
        <a:p>
          <a:r>
            <a:rPr lang="en-US" sz="1600" dirty="0" smtClean="0"/>
            <a:t>2007</a:t>
          </a:r>
          <a:endParaRPr lang="en-US" sz="1600" dirty="0"/>
        </a:p>
      </dgm:t>
    </dgm:pt>
    <dgm:pt modelId="{ED0B5248-374E-4180-A4C1-63FDD42FC226}" type="parTrans" cxnId="{40FAB529-EB08-4568-A3DF-3155827F9E4F}">
      <dgm:prSet/>
      <dgm:spPr/>
      <dgm:t>
        <a:bodyPr/>
        <a:lstStyle/>
        <a:p>
          <a:endParaRPr lang="en-US"/>
        </a:p>
      </dgm:t>
    </dgm:pt>
    <dgm:pt modelId="{90F25E08-03BE-40D9-9B1C-1D797DDECCBB}" type="sibTrans" cxnId="{40FAB529-EB08-4568-A3DF-3155827F9E4F}">
      <dgm:prSet/>
      <dgm:spPr/>
      <dgm:t>
        <a:bodyPr/>
        <a:lstStyle/>
        <a:p>
          <a:endParaRPr lang="en-US"/>
        </a:p>
      </dgm:t>
    </dgm:pt>
    <dgm:pt modelId="{F0D055DF-3E04-43FD-967C-946F87830182}">
      <dgm:prSet phldrT="[Text]" custT="1"/>
      <dgm:spPr/>
      <dgm:t>
        <a:bodyPr/>
        <a:lstStyle/>
        <a:p>
          <a:r>
            <a:rPr lang="en-US" sz="1600" dirty="0" smtClean="0"/>
            <a:t>2008</a:t>
          </a:r>
          <a:endParaRPr lang="en-US" sz="1600" dirty="0"/>
        </a:p>
      </dgm:t>
    </dgm:pt>
    <dgm:pt modelId="{886A0146-E29B-4B1E-92C3-8000FBC70669}" type="parTrans" cxnId="{C54A4EC0-E13E-44C9-9759-10F08634979A}">
      <dgm:prSet/>
      <dgm:spPr/>
      <dgm:t>
        <a:bodyPr/>
        <a:lstStyle/>
        <a:p>
          <a:endParaRPr lang="en-US"/>
        </a:p>
      </dgm:t>
    </dgm:pt>
    <dgm:pt modelId="{BC972838-0092-4A1E-B098-D78D3BFA86C9}" type="sibTrans" cxnId="{C54A4EC0-E13E-44C9-9759-10F08634979A}">
      <dgm:prSet/>
      <dgm:spPr/>
      <dgm:t>
        <a:bodyPr/>
        <a:lstStyle/>
        <a:p>
          <a:endParaRPr lang="en-US"/>
        </a:p>
      </dgm:t>
    </dgm:pt>
    <dgm:pt modelId="{A1788243-49CF-4941-BE4A-730698DA676F}">
      <dgm:prSet phldrT="[Text]" custT="1"/>
      <dgm:spPr/>
      <dgm:t>
        <a:bodyPr/>
        <a:lstStyle/>
        <a:p>
          <a:r>
            <a:rPr lang="en-US" sz="1600" dirty="0" smtClean="0"/>
            <a:t>2009</a:t>
          </a:r>
          <a:endParaRPr lang="en-US" sz="1600" dirty="0"/>
        </a:p>
      </dgm:t>
    </dgm:pt>
    <dgm:pt modelId="{968F2E9B-9C50-4063-A99F-55796753A99D}" type="parTrans" cxnId="{CEE4F77F-5FE0-4B76-B027-71EC9FCEC4F2}">
      <dgm:prSet/>
      <dgm:spPr/>
      <dgm:t>
        <a:bodyPr/>
        <a:lstStyle/>
        <a:p>
          <a:endParaRPr lang="en-US"/>
        </a:p>
      </dgm:t>
    </dgm:pt>
    <dgm:pt modelId="{50E1DD2F-EE5A-41AA-9E3D-F87B70ADBC3C}" type="sibTrans" cxnId="{CEE4F77F-5FE0-4B76-B027-71EC9FCEC4F2}">
      <dgm:prSet/>
      <dgm:spPr/>
      <dgm:t>
        <a:bodyPr/>
        <a:lstStyle/>
        <a:p>
          <a:endParaRPr lang="en-US"/>
        </a:p>
      </dgm:t>
    </dgm:pt>
    <dgm:pt modelId="{239FC567-4297-462D-B305-AF2EABAF850A}">
      <dgm:prSet phldrT="[Text]" custT="1"/>
      <dgm:spPr/>
      <dgm:t>
        <a:bodyPr/>
        <a:lstStyle/>
        <a:p>
          <a:r>
            <a:rPr lang="en-US" sz="1600" dirty="0" smtClean="0"/>
            <a:t>2010</a:t>
          </a:r>
          <a:endParaRPr lang="en-US" sz="1600" dirty="0"/>
        </a:p>
      </dgm:t>
    </dgm:pt>
    <dgm:pt modelId="{DF3B5879-91B5-4ECB-8BD3-7C08EBADC216}" type="parTrans" cxnId="{6BFE71FC-5A78-4551-960F-7A3E901E8D7C}">
      <dgm:prSet/>
      <dgm:spPr/>
      <dgm:t>
        <a:bodyPr/>
        <a:lstStyle/>
        <a:p>
          <a:endParaRPr lang="en-US"/>
        </a:p>
      </dgm:t>
    </dgm:pt>
    <dgm:pt modelId="{2469F62C-6AF8-4FF2-AEEE-DD94E035B551}" type="sibTrans" cxnId="{6BFE71FC-5A78-4551-960F-7A3E901E8D7C}">
      <dgm:prSet/>
      <dgm:spPr/>
      <dgm:t>
        <a:bodyPr/>
        <a:lstStyle/>
        <a:p>
          <a:endParaRPr lang="en-US"/>
        </a:p>
      </dgm:t>
    </dgm:pt>
    <dgm:pt modelId="{C57439CD-342A-4DBD-8289-6A490283847C}">
      <dgm:prSet phldrT="[Text]" custT="1"/>
      <dgm:spPr/>
      <dgm:t>
        <a:bodyPr/>
        <a:lstStyle/>
        <a:p>
          <a:r>
            <a:rPr lang="en-US" sz="1600" dirty="0" smtClean="0"/>
            <a:t>2011</a:t>
          </a:r>
          <a:endParaRPr lang="en-US" sz="1600" dirty="0"/>
        </a:p>
      </dgm:t>
    </dgm:pt>
    <dgm:pt modelId="{DB322EA8-D4EF-4BD3-8CD8-DBA12FCAD728}" type="parTrans" cxnId="{C47A3AF5-6EEE-42E9-86AF-40B774319FD4}">
      <dgm:prSet/>
      <dgm:spPr/>
      <dgm:t>
        <a:bodyPr/>
        <a:lstStyle/>
        <a:p>
          <a:endParaRPr lang="en-US"/>
        </a:p>
      </dgm:t>
    </dgm:pt>
    <dgm:pt modelId="{E109C289-2D5D-45F3-804A-F71ACAF27B1C}" type="sibTrans" cxnId="{C47A3AF5-6EEE-42E9-86AF-40B774319FD4}">
      <dgm:prSet/>
      <dgm:spPr/>
      <dgm:t>
        <a:bodyPr/>
        <a:lstStyle/>
        <a:p>
          <a:endParaRPr lang="en-US"/>
        </a:p>
      </dgm:t>
    </dgm:pt>
    <dgm:pt modelId="{E4025F7F-4893-435E-92F9-87D156322ECC}">
      <dgm:prSet phldrT="[Text]" custT="1"/>
      <dgm:spPr/>
      <dgm:t>
        <a:bodyPr/>
        <a:lstStyle/>
        <a:p>
          <a:r>
            <a:rPr lang="en-US" sz="1600" dirty="0" smtClean="0"/>
            <a:t>2012</a:t>
          </a:r>
          <a:endParaRPr lang="en-US" sz="1600" dirty="0"/>
        </a:p>
      </dgm:t>
    </dgm:pt>
    <dgm:pt modelId="{3DBEDE9D-46EA-4847-A89E-E0ADA28DEA85}" type="parTrans" cxnId="{EF46EA0B-F523-4977-ACEC-0D54C185271C}">
      <dgm:prSet/>
      <dgm:spPr/>
      <dgm:t>
        <a:bodyPr/>
        <a:lstStyle/>
        <a:p>
          <a:endParaRPr lang="en-US"/>
        </a:p>
      </dgm:t>
    </dgm:pt>
    <dgm:pt modelId="{98B984FC-CD83-48A6-BEBE-4A67C849782E}" type="sibTrans" cxnId="{EF46EA0B-F523-4977-ACEC-0D54C185271C}">
      <dgm:prSet/>
      <dgm:spPr/>
      <dgm:t>
        <a:bodyPr/>
        <a:lstStyle/>
        <a:p>
          <a:endParaRPr lang="en-US"/>
        </a:p>
      </dgm:t>
    </dgm:pt>
    <dgm:pt modelId="{FC5D4B97-C784-4BDC-85B1-2C2217FDCFAF}">
      <dgm:prSet phldrT="[Text]" custT="1"/>
      <dgm:spPr/>
      <dgm:t>
        <a:bodyPr/>
        <a:lstStyle/>
        <a:p>
          <a:r>
            <a:rPr lang="en-US" sz="1600" smtClean="0"/>
            <a:t>2005</a:t>
          </a:r>
          <a:endParaRPr lang="en-US" sz="1600" dirty="0"/>
        </a:p>
      </dgm:t>
    </dgm:pt>
    <dgm:pt modelId="{D7488FC2-336A-44D5-9556-AFFD82713986}" type="parTrans" cxnId="{F3FF95C7-5747-45F6-B47B-7954970781B4}">
      <dgm:prSet/>
      <dgm:spPr/>
      <dgm:t>
        <a:bodyPr/>
        <a:lstStyle/>
        <a:p>
          <a:endParaRPr lang="en-US"/>
        </a:p>
      </dgm:t>
    </dgm:pt>
    <dgm:pt modelId="{F7B3AA65-C339-4442-8B57-A5EC8D584202}" type="sibTrans" cxnId="{F3FF95C7-5747-45F6-B47B-7954970781B4}">
      <dgm:prSet/>
      <dgm:spPr/>
      <dgm:t>
        <a:bodyPr/>
        <a:lstStyle/>
        <a:p>
          <a:endParaRPr lang="en-US"/>
        </a:p>
      </dgm:t>
    </dgm:pt>
    <dgm:pt modelId="{AF97472C-DC13-4A60-A9E4-20460CD49C28}" type="pres">
      <dgm:prSet presAssocID="{C04B8D58-C4CC-43E8-A447-D25D862B208E}" presName="Name0" presStyleCnt="0">
        <dgm:presLayoutVars>
          <dgm:dir/>
          <dgm:animLvl val="lvl"/>
          <dgm:resizeHandles val="exact"/>
        </dgm:presLayoutVars>
      </dgm:prSet>
      <dgm:spPr/>
    </dgm:pt>
    <dgm:pt modelId="{4031FBBA-0B4A-4694-98B3-C849CE9B7E9C}" type="pres">
      <dgm:prSet presAssocID="{FC5D4B97-C784-4BDC-85B1-2C2217FDCFA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5F2CE4-C50D-45FC-924C-284E7E033D2B}" type="pres">
      <dgm:prSet presAssocID="{F7B3AA65-C339-4442-8B57-A5EC8D584202}" presName="parTxOnlySpace" presStyleCnt="0"/>
      <dgm:spPr/>
    </dgm:pt>
    <dgm:pt modelId="{6005AFA1-DA7E-4CDA-9A9A-168C23A74AEF}" type="pres">
      <dgm:prSet presAssocID="{F3A42004-0625-419F-9A2F-BE118F73FCFC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002469-3A39-4EDC-8C91-7AD5E3545526}" type="pres">
      <dgm:prSet presAssocID="{CE459DCE-385B-4091-841D-A69F53927E63}" presName="parTxOnlySpace" presStyleCnt="0"/>
      <dgm:spPr/>
    </dgm:pt>
    <dgm:pt modelId="{15862BC3-A311-4AC7-BDF4-BC81F8541B66}" type="pres">
      <dgm:prSet presAssocID="{26D72B22-40BB-48A2-A42D-D3425DF3605C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7E40A6-4271-4FA8-B232-AE8C18F8FBC0}" type="pres">
      <dgm:prSet presAssocID="{90F25E08-03BE-40D9-9B1C-1D797DDECCBB}" presName="parTxOnlySpace" presStyleCnt="0"/>
      <dgm:spPr/>
    </dgm:pt>
    <dgm:pt modelId="{110D5600-FFEA-4A0B-BFBC-F58CBE044AE2}" type="pres">
      <dgm:prSet presAssocID="{F0D055DF-3E04-43FD-967C-946F87830182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DF541E-3B6C-4A36-8ADB-566D18F07D6B}" type="pres">
      <dgm:prSet presAssocID="{BC972838-0092-4A1E-B098-D78D3BFA86C9}" presName="parTxOnlySpace" presStyleCnt="0"/>
      <dgm:spPr/>
    </dgm:pt>
    <dgm:pt modelId="{96037207-A979-4970-B6B9-F970349D31E8}" type="pres">
      <dgm:prSet presAssocID="{A1788243-49CF-4941-BE4A-730698DA676F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0A761-E095-457C-8B45-7686BFB210E9}" type="pres">
      <dgm:prSet presAssocID="{50E1DD2F-EE5A-41AA-9E3D-F87B70ADBC3C}" presName="parTxOnlySpace" presStyleCnt="0"/>
      <dgm:spPr/>
    </dgm:pt>
    <dgm:pt modelId="{E83A189D-3AC8-438B-8410-7EA779F623A5}" type="pres">
      <dgm:prSet presAssocID="{239FC567-4297-462D-B305-AF2EABAF850A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C70B1B-32BB-484B-9B0C-A19246189ECD}" type="pres">
      <dgm:prSet presAssocID="{2469F62C-6AF8-4FF2-AEEE-DD94E035B551}" presName="parTxOnlySpace" presStyleCnt="0"/>
      <dgm:spPr/>
    </dgm:pt>
    <dgm:pt modelId="{247C341E-322D-432C-8686-514DD29551C4}" type="pres">
      <dgm:prSet presAssocID="{C57439CD-342A-4DBD-8289-6A490283847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43FBF6-7466-446E-8424-46E084370D4C}" type="pres">
      <dgm:prSet presAssocID="{E109C289-2D5D-45F3-804A-F71ACAF27B1C}" presName="parTxOnlySpace" presStyleCnt="0"/>
      <dgm:spPr/>
    </dgm:pt>
    <dgm:pt modelId="{41FBA48E-9E15-4A01-9F50-9BB6642847BB}" type="pres">
      <dgm:prSet presAssocID="{E4025F7F-4893-435E-92F9-87D156322ECC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D25315-3F2C-4945-979E-69CBEEFA25A7}" type="presOf" srcId="{239FC567-4297-462D-B305-AF2EABAF850A}" destId="{E83A189D-3AC8-438B-8410-7EA779F623A5}" srcOrd="0" destOrd="0" presId="urn:microsoft.com/office/officeart/2005/8/layout/chevron1"/>
    <dgm:cxn modelId="{52FF9617-6CE2-4EE2-B783-76B2FBF489B0}" type="presOf" srcId="{A1788243-49CF-4941-BE4A-730698DA676F}" destId="{96037207-A979-4970-B6B9-F970349D31E8}" srcOrd="0" destOrd="0" presId="urn:microsoft.com/office/officeart/2005/8/layout/chevron1"/>
    <dgm:cxn modelId="{C54A4EC0-E13E-44C9-9759-10F08634979A}" srcId="{C04B8D58-C4CC-43E8-A447-D25D862B208E}" destId="{F0D055DF-3E04-43FD-967C-946F87830182}" srcOrd="3" destOrd="0" parTransId="{886A0146-E29B-4B1E-92C3-8000FBC70669}" sibTransId="{BC972838-0092-4A1E-B098-D78D3BFA86C9}"/>
    <dgm:cxn modelId="{30B7EEDE-4DA6-4BFA-B8DF-CD373DC2F4A4}" type="presOf" srcId="{C57439CD-342A-4DBD-8289-6A490283847C}" destId="{247C341E-322D-432C-8686-514DD29551C4}" srcOrd="0" destOrd="0" presId="urn:microsoft.com/office/officeart/2005/8/layout/chevron1"/>
    <dgm:cxn modelId="{F3FF95C7-5747-45F6-B47B-7954970781B4}" srcId="{C04B8D58-C4CC-43E8-A447-D25D862B208E}" destId="{FC5D4B97-C784-4BDC-85B1-2C2217FDCFAF}" srcOrd="0" destOrd="0" parTransId="{D7488FC2-336A-44D5-9556-AFFD82713986}" sibTransId="{F7B3AA65-C339-4442-8B57-A5EC8D584202}"/>
    <dgm:cxn modelId="{6BFE71FC-5A78-4551-960F-7A3E901E8D7C}" srcId="{C04B8D58-C4CC-43E8-A447-D25D862B208E}" destId="{239FC567-4297-462D-B305-AF2EABAF850A}" srcOrd="5" destOrd="0" parTransId="{DF3B5879-91B5-4ECB-8BD3-7C08EBADC216}" sibTransId="{2469F62C-6AF8-4FF2-AEEE-DD94E035B551}"/>
    <dgm:cxn modelId="{CEE4F77F-5FE0-4B76-B027-71EC9FCEC4F2}" srcId="{C04B8D58-C4CC-43E8-A447-D25D862B208E}" destId="{A1788243-49CF-4941-BE4A-730698DA676F}" srcOrd="4" destOrd="0" parTransId="{968F2E9B-9C50-4063-A99F-55796753A99D}" sibTransId="{50E1DD2F-EE5A-41AA-9E3D-F87B70ADBC3C}"/>
    <dgm:cxn modelId="{EF46EA0B-F523-4977-ACEC-0D54C185271C}" srcId="{C04B8D58-C4CC-43E8-A447-D25D862B208E}" destId="{E4025F7F-4893-435E-92F9-87D156322ECC}" srcOrd="7" destOrd="0" parTransId="{3DBEDE9D-46EA-4847-A89E-E0ADA28DEA85}" sibTransId="{98B984FC-CD83-48A6-BEBE-4A67C849782E}"/>
    <dgm:cxn modelId="{E87F977D-9710-4114-92FA-EB91D9DE0923}" type="presOf" srcId="{F0D055DF-3E04-43FD-967C-946F87830182}" destId="{110D5600-FFEA-4A0B-BFBC-F58CBE044AE2}" srcOrd="0" destOrd="0" presId="urn:microsoft.com/office/officeart/2005/8/layout/chevron1"/>
    <dgm:cxn modelId="{4DBACD31-2F40-4D17-8FC6-1C95D275AB97}" type="presOf" srcId="{E4025F7F-4893-435E-92F9-87D156322ECC}" destId="{41FBA48E-9E15-4A01-9F50-9BB6642847BB}" srcOrd="0" destOrd="0" presId="urn:microsoft.com/office/officeart/2005/8/layout/chevron1"/>
    <dgm:cxn modelId="{58CF037B-E458-431D-998A-C04F778DB33A}" type="presOf" srcId="{26D72B22-40BB-48A2-A42D-D3425DF3605C}" destId="{15862BC3-A311-4AC7-BDF4-BC81F8541B66}" srcOrd="0" destOrd="0" presId="urn:microsoft.com/office/officeart/2005/8/layout/chevron1"/>
    <dgm:cxn modelId="{BB9D5EB6-EF87-46D7-810B-1CCA1995B106}" type="presOf" srcId="{F3A42004-0625-419F-9A2F-BE118F73FCFC}" destId="{6005AFA1-DA7E-4CDA-9A9A-168C23A74AEF}" srcOrd="0" destOrd="0" presId="urn:microsoft.com/office/officeart/2005/8/layout/chevron1"/>
    <dgm:cxn modelId="{BB1D80FA-C18F-419E-8974-7BC9B13C6458}" type="presOf" srcId="{FC5D4B97-C784-4BDC-85B1-2C2217FDCFAF}" destId="{4031FBBA-0B4A-4694-98B3-C849CE9B7E9C}" srcOrd="0" destOrd="0" presId="urn:microsoft.com/office/officeart/2005/8/layout/chevron1"/>
    <dgm:cxn modelId="{B5756769-4553-43BA-8218-A3F8C4692ADF}" type="presOf" srcId="{C04B8D58-C4CC-43E8-A447-D25D862B208E}" destId="{AF97472C-DC13-4A60-A9E4-20460CD49C28}" srcOrd="0" destOrd="0" presId="urn:microsoft.com/office/officeart/2005/8/layout/chevron1"/>
    <dgm:cxn modelId="{C47A3AF5-6EEE-42E9-86AF-40B774319FD4}" srcId="{C04B8D58-C4CC-43E8-A447-D25D862B208E}" destId="{C57439CD-342A-4DBD-8289-6A490283847C}" srcOrd="6" destOrd="0" parTransId="{DB322EA8-D4EF-4BD3-8CD8-DBA12FCAD728}" sibTransId="{E109C289-2D5D-45F3-804A-F71ACAF27B1C}"/>
    <dgm:cxn modelId="{40FAB529-EB08-4568-A3DF-3155827F9E4F}" srcId="{C04B8D58-C4CC-43E8-A447-D25D862B208E}" destId="{26D72B22-40BB-48A2-A42D-D3425DF3605C}" srcOrd="2" destOrd="0" parTransId="{ED0B5248-374E-4180-A4C1-63FDD42FC226}" sibTransId="{90F25E08-03BE-40D9-9B1C-1D797DDECCBB}"/>
    <dgm:cxn modelId="{84A87BC6-2D69-46EE-A04B-BFEEE75E0F8C}" srcId="{C04B8D58-C4CC-43E8-A447-D25D862B208E}" destId="{F3A42004-0625-419F-9A2F-BE118F73FCFC}" srcOrd="1" destOrd="0" parTransId="{96997B13-2663-4E71-97BD-1945B10B5703}" sibTransId="{CE459DCE-385B-4091-841D-A69F53927E63}"/>
    <dgm:cxn modelId="{8D0F59B8-B19B-4408-913D-F476C6E7D872}" type="presParOf" srcId="{AF97472C-DC13-4A60-A9E4-20460CD49C28}" destId="{4031FBBA-0B4A-4694-98B3-C849CE9B7E9C}" srcOrd="0" destOrd="0" presId="urn:microsoft.com/office/officeart/2005/8/layout/chevron1"/>
    <dgm:cxn modelId="{AF251739-BE4B-40E1-AB7C-5DCC8AEA430C}" type="presParOf" srcId="{AF97472C-DC13-4A60-A9E4-20460CD49C28}" destId="{D85F2CE4-C50D-45FC-924C-284E7E033D2B}" srcOrd="1" destOrd="0" presId="urn:microsoft.com/office/officeart/2005/8/layout/chevron1"/>
    <dgm:cxn modelId="{43CC6739-C95B-4575-8838-0AAA41CABE20}" type="presParOf" srcId="{AF97472C-DC13-4A60-A9E4-20460CD49C28}" destId="{6005AFA1-DA7E-4CDA-9A9A-168C23A74AEF}" srcOrd="2" destOrd="0" presId="urn:microsoft.com/office/officeart/2005/8/layout/chevron1"/>
    <dgm:cxn modelId="{87A5A897-1629-464B-B798-B744C08673C2}" type="presParOf" srcId="{AF97472C-DC13-4A60-A9E4-20460CD49C28}" destId="{2B002469-3A39-4EDC-8C91-7AD5E3545526}" srcOrd="3" destOrd="0" presId="urn:microsoft.com/office/officeart/2005/8/layout/chevron1"/>
    <dgm:cxn modelId="{D2E4FF98-3926-418D-B38A-B1BE087EC056}" type="presParOf" srcId="{AF97472C-DC13-4A60-A9E4-20460CD49C28}" destId="{15862BC3-A311-4AC7-BDF4-BC81F8541B66}" srcOrd="4" destOrd="0" presId="urn:microsoft.com/office/officeart/2005/8/layout/chevron1"/>
    <dgm:cxn modelId="{C5DE804F-F319-4943-B446-EBDBDC829ED5}" type="presParOf" srcId="{AF97472C-DC13-4A60-A9E4-20460CD49C28}" destId="{6A7E40A6-4271-4FA8-B232-AE8C18F8FBC0}" srcOrd="5" destOrd="0" presId="urn:microsoft.com/office/officeart/2005/8/layout/chevron1"/>
    <dgm:cxn modelId="{FA104DC0-BFD8-44B7-AA7E-8A163805D911}" type="presParOf" srcId="{AF97472C-DC13-4A60-A9E4-20460CD49C28}" destId="{110D5600-FFEA-4A0B-BFBC-F58CBE044AE2}" srcOrd="6" destOrd="0" presId="urn:microsoft.com/office/officeart/2005/8/layout/chevron1"/>
    <dgm:cxn modelId="{9334BCEA-F58B-406B-8553-31295CC88C29}" type="presParOf" srcId="{AF97472C-DC13-4A60-A9E4-20460CD49C28}" destId="{60DF541E-3B6C-4A36-8ADB-566D18F07D6B}" srcOrd="7" destOrd="0" presId="urn:microsoft.com/office/officeart/2005/8/layout/chevron1"/>
    <dgm:cxn modelId="{5177AF20-373C-4D9C-987E-1D45DDF6A6BE}" type="presParOf" srcId="{AF97472C-DC13-4A60-A9E4-20460CD49C28}" destId="{96037207-A979-4970-B6B9-F970349D31E8}" srcOrd="8" destOrd="0" presId="urn:microsoft.com/office/officeart/2005/8/layout/chevron1"/>
    <dgm:cxn modelId="{51DD378C-EDF6-46E5-BE68-DBC46CAD650A}" type="presParOf" srcId="{AF97472C-DC13-4A60-A9E4-20460CD49C28}" destId="{4BE0A761-E095-457C-8B45-7686BFB210E9}" srcOrd="9" destOrd="0" presId="urn:microsoft.com/office/officeart/2005/8/layout/chevron1"/>
    <dgm:cxn modelId="{5CF21ED9-A17E-4AF6-9076-1378A6798AAD}" type="presParOf" srcId="{AF97472C-DC13-4A60-A9E4-20460CD49C28}" destId="{E83A189D-3AC8-438B-8410-7EA779F623A5}" srcOrd="10" destOrd="0" presId="urn:microsoft.com/office/officeart/2005/8/layout/chevron1"/>
    <dgm:cxn modelId="{EA86C91D-0CAF-4F0C-82C9-0CB8F3CDA72E}" type="presParOf" srcId="{AF97472C-DC13-4A60-A9E4-20460CD49C28}" destId="{ABC70B1B-32BB-484B-9B0C-A19246189ECD}" srcOrd="11" destOrd="0" presId="urn:microsoft.com/office/officeart/2005/8/layout/chevron1"/>
    <dgm:cxn modelId="{5C861054-CD57-41A7-BAD5-8A356DF65607}" type="presParOf" srcId="{AF97472C-DC13-4A60-A9E4-20460CD49C28}" destId="{247C341E-322D-432C-8686-514DD29551C4}" srcOrd="12" destOrd="0" presId="urn:microsoft.com/office/officeart/2005/8/layout/chevron1"/>
    <dgm:cxn modelId="{CA673449-5A60-4311-B520-D0E61D3EE1AD}" type="presParOf" srcId="{AF97472C-DC13-4A60-A9E4-20460CD49C28}" destId="{5543FBF6-7466-446E-8424-46E084370D4C}" srcOrd="13" destOrd="0" presId="urn:microsoft.com/office/officeart/2005/8/layout/chevron1"/>
    <dgm:cxn modelId="{C963DC38-A85C-4CFE-98E7-0398286C432F}" type="presParOf" srcId="{AF97472C-DC13-4A60-A9E4-20460CD49C28}" destId="{41FBA48E-9E15-4A01-9F50-9BB6642847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4B8D58-C4CC-43E8-A447-D25D862B208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3A42004-0625-419F-9A2F-BE118F73FCFC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600" dirty="0" smtClean="0"/>
            <a:t>2006</a:t>
          </a:r>
          <a:endParaRPr lang="en-US" sz="1600" dirty="0"/>
        </a:p>
      </dgm:t>
    </dgm:pt>
    <dgm:pt modelId="{96997B13-2663-4E71-97BD-1945B10B5703}" type="parTrans" cxnId="{84A87BC6-2D69-46EE-A04B-BFEEE75E0F8C}">
      <dgm:prSet/>
      <dgm:spPr/>
      <dgm:t>
        <a:bodyPr/>
        <a:lstStyle/>
        <a:p>
          <a:endParaRPr lang="en-US"/>
        </a:p>
      </dgm:t>
    </dgm:pt>
    <dgm:pt modelId="{CE459DCE-385B-4091-841D-A69F53927E63}" type="sibTrans" cxnId="{84A87BC6-2D69-46EE-A04B-BFEEE75E0F8C}">
      <dgm:prSet/>
      <dgm:spPr/>
      <dgm:t>
        <a:bodyPr/>
        <a:lstStyle/>
        <a:p>
          <a:endParaRPr lang="en-US"/>
        </a:p>
      </dgm:t>
    </dgm:pt>
    <dgm:pt modelId="{26D72B22-40BB-48A2-A42D-D3425DF3605C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600" dirty="0" smtClean="0"/>
            <a:t>2007</a:t>
          </a:r>
          <a:endParaRPr lang="en-US" sz="1600" dirty="0"/>
        </a:p>
      </dgm:t>
    </dgm:pt>
    <dgm:pt modelId="{ED0B5248-374E-4180-A4C1-63FDD42FC226}" type="parTrans" cxnId="{40FAB529-EB08-4568-A3DF-3155827F9E4F}">
      <dgm:prSet/>
      <dgm:spPr/>
      <dgm:t>
        <a:bodyPr/>
        <a:lstStyle/>
        <a:p>
          <a:endParaRPr lang="en-US"/>
        </a:p>
      </dgm:t>
    </dgm:pt>
    <dgm:pt modelId="{90F25E08-03BE-40D9-9B1C-1D797DDECCBB}" type="sibTrans" cxnId="{40FAB529-EB08-4568-A3DF-3155827F9E4F}">
      <dgm:prSet/>
      <dgm:spPr/>
      <dgm:t>
        <a:bodyPr/>
        <a:lstStyle/>
        <a:p>
          <a:endParaRPr lang="en-US"/>
        </a:p>
      </dgm:t>
    </dgm:pt>
    <dgm:pt modelId="{F0D055DF-3E04-43FD-967C-946F87830182}">
      <dgm:prSet phldrT="[Text]" custT="1"/>
      <dgm:spPr/>
      <dgm:t>
        <a:bodyPr/>
        <a:lstStyle/>
        <a:p>
          <a:r>
            <a:rPr lang="en-US" sz="1600" dirty="0" smtClean="0"/>
            <a:t>2008</a:t>
          </a:r>
          <a:endParaRPr lang="en-US" sz="1600" dirty="0"/>
        </a:p>
      </dgm:t>
    </dgm:pt>
    <dgm:pt modelId="{886A0146-E29B-4B1E-92C3-8000FBC70669}" type="parTrans" cxnId="{C54A4EC0-E13E-44C9-9759-10F08634979A}">
      <dgm:prSet/>
      <dgm:spPr/>
      <dgm:t>
        <a:bodyPr/>
        <a:lstStyle/>
        <a:p>
          <a:endParaRPr lang="en-US"/>
        </a:p>
      </dgm:t>
    </dgm:pt>
    <dgm:pt modelId="{BC972838-0092-4A1E-B098-D78D3BFA86C9}" type="sibTrans" cxnId="{C54A4EC0-E13E-44C9-9759-10F08634979A}">
      <dgm:prSet/>
      <dgm:spPr/>
      <dgm:t>
        <a:bodyPr/>
        <a:lstStyle/>
        <a:p>
          <a:endParaRPr lang="en-US"/>
        </a:p>
      </dgm:t>
    </dgm:pt>
    <dgm:pt modelId="{A1788243-49CF-4941-BE4A-730698DA676F}">
      <dgm:prSet phldrT="[Text]" custT="1"/>
      <dgm:spPr/>
      <dgm:t>
        <a:bodyPr/>
        <a:lstStyle/>
        <a:p>
          <a:r>
            <a:rPr lang="en-US" sz="1600" dirty="0" smtClean="0"/>
            <a:t>2009</a:t>
          </a:r>
          <a:endParaRPr lang="en-US" sz="1600" dirty="0"/>
        </a:p>
      </dgm:t>
    </dgm:pt>
    <dgm:pt modelId="{968F2E9B-9C50-4063-A99F-55796753A99D}" type="parTrans" cxnId="{CEE4F77F-5FE0-4B76-B027-71EC9FCEC4F2}">
      <dgm:prSet/>
      <dgm:spPr/>
      <dgm:t>
        <a:bodyPr/>
        <a:lstStyle/>
        <a:p>
          <a:endParaRPr lang="en-US"/>
        </a:p>
      </dgm:t>
    </dgm:pt>
    <dgm:pt modelId="{50E1DD2F-EE5A-41AA-9E3D-F87B70ADBC3C}" type="sibTrans" cxnId="{CEE4F77F-5FE0-4B76-B027-71EC9FCEC4F2}">
      <dgm:prSet/>
      <dgm:spPr/>
      <dgm:t>
        <a:bodyPr/>
        <a:lstStyle/>
        <a:p>
          <a:endParaRPr lang="en-US"/>
        </a:p>
      </dgm:t>
    </dgm:pt>
    <dgm:pt modelId="{239FC567-4297-462D-B305-AF2EABAF850A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600" dirty="0" smtClean="0"/>
            <a:t>2010</a:t>
          </a:r>
          <a:endParaRPr lang="en-US" sz="1600" dirty="0"/>
        </a:p>
      </dgm:t>
    </dgm:pt>
    <dgm:pt modelId="{DF3B5879-91B5-4ECB-8BD3-7C08EBADC216}" type="parTrans" cxnId="{6BFE71FC-5A78-4551-960F-7A3E901E8D7C}">
      <dgm:prSet/>
      <dgm:spPr/>
      <dgm:t>
        <a:bodyPr/>
        <a:lstStyle/>
        <a:p>
          <a:endParaRPr lang="en-US"/>
        </a:p>
      </dgm:t>
    </dgm:pt>
    <dgm:pt modelId="{2469F62C-6AF8-4FF2-AEEE-DD94E035B551}" type="sibTrans" cxnId="{6BFE71FC-5A78-4551-960F-7A3E901E8D7C}">
      <dgm:prSet/>
      <dgm:spPr/>
      <dgm:t>
        <a:bodyPr/>
        <a:lstStyle/>
        <a:p>
          <a:endParaRPr lang="en-US"/>
        </a:p>
      </dgm:t>
    </dgm:pt>
    <dgm:pt modelId="{C57439CD-342A-4DBD-8289-6A490283847C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600" dirty="0" smtClean="0"/>
            <a:t>2011</a:t>
          </a:r>
          <a:endParaRPr lang="en-US" sz="1600" dirty="0"/>
        </a:p>
      </dgm:t>
    </dgm:pt>
    <dgm:pt modelId="{DB322EA8-D4EF-4BD3-8CD8-DBA12FCAD728}" type="parTrans" cxnId="{C47A3AF5-6EEE-42E9-86AF-40B774319FD4}">
      <dgm:prSet/>
      <dgm:spPr/>
      <dgm:t>
        <a:bodyPr/>
        <a:lstStyle/>
        <a:p>
          <a:endParaRPr lang="en-US"/>
        </a:p>
      </dgm:t>
    </dgm:pt>
    <dgm:pt modelId="{E109C289-2D5D-45F3-804A-F71ACAF27B1C}" type="sibTrans" cxnId="{C47A3AF5-6EEE-42E9-86AF-40B774319FD4}">
      <dgm:prSet/>
      <dgm:spPr/>
      <dgm:t>
        <a:bodyPr/>
        <a:lstStyle/>
        <a:p>
          <a:endParaRPr lang="en-US"/>
        </a:p>
      </dgm:t>
    </dgm:pt>
    <dgm:pt modelId="{E4025F7F-4893-435E-92F9-87D156322ECC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600" dirty="0" smtClean="0"/>
            <a:t>2012</a:t>
          </a:r>
          <a:endParaRPr lang="en-US" sz="1600" dirty="0"/>
        </a:p>
      </dgm:t>
    </dgm:pt>
    <dgm:pt modelId="{3DBEDE9D-46EA-4847-A89E-E0ADA28DEA85}" type="parTrans" cxnId="{EF46EA0B-F523-4977-ACEC-0D54C185271C}">
      <dgm:prSet/>
      <dgm:spPr/>
      <dgm:t>
        <a:bodyPr/>
        <a:lstStyle/>
        <a:p>
          <a:endParaRPr lang="en-US"/>
        </a:p>
      </dgm:t>
    </dgm:pt>
    <dgm:pt modelId="{98B984FC-CD83-48A6-BEBE-4A67C849782E}" type="sibTrans" cxnId="{EF46EA0B-F523-4977-ACEC-0D54C185271C}">
      <dgm:prSet/>
      <dgm:spPr/>
      <dgm:t>
        <a:bodyPr/>
        <a:lstStyle/>
        <a:p>
          <a:endParaRPr lang="en-US"/>
        </a:p>
      </dgm:t>
    </dgm:pt>
    <dgm:pt modelId="{FC5D4B97-C784-4BDC-85B1-2C2217FDCFAF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600" dirty="0" smtClean="0"/>
            <a:t>2005</a:t>
          </a:r>
          <a:endParaRPr lang="en-US" sz="1600" dirty="0"/>
        </a:p>
      </dgm:t>
    </dgm:pt>
    <dgm:pt modelId="{D7488FC2-336A-44D5-9556-AFFD82713986}" type="parTrans" cxnId="{F3FF95C7-5747-45F6-B47B-7954970781B4}">
      <dgm:prSet/>
      <dgm:spPr/>
      <dgm:t>
        <a:bodyPr/>
        <a:lstStyle/>
        <a:p>
          <a:endParaRPr lang="en-US"/>
        </a:p>
      </dgm:t>
    </dgm:pt>
    <dgm:pt modelId="{F7B3AA65-C339-4442-8B57-A5EC8D584202}" type="sibTrans" cxnId="{F3FF95C7-5747-45F6-B47B-7954970781B4}">
      <dgm:prSet/>
      <dgm:spPr/>
      <dgm:t>
        <a:bodyPr/>
        <a:lstStyle/>
        <a:p>
          <a:endParaRPr lang="en-US"/>
        </a:p>
      </dgm:t>
    </dgm:pt>
    <dgm:pt modelId="{AF97472C-DC13-4A60-A9E4-20460CD49C28}" type="pres">
      <dgm:prSet presAssocID="{C04B8D58-C4CC-43E8-A447-D25D862B208E}" presName="Name0" presStyleCnt="0">
        <dgm:presLayoutVars>
          <dgm:dir/>
          <dgm:animLvl val="lvl"/>
          <dgm:resizeHandles val="exact"/>
        </dgm:presLayoutVars>
      </dgm:prSet>
      <dgm:spPr/>
    </dgm:pt>
    <dgm:pt modelId="{4031FBBA-0B4A-4694-98B3-C849CE9B7E9C}" type="pres">
      <dgm:prSet presAssocID="{FC5D4B97-C784-4BDC-85B1-2C2217FDCFA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5F2CE4-C50D-45FC-924C-284E7E033D2B}" type="pres">
      <dgm:prSet presAssocID="{F7B3AA65-C339-4442-8B57-A5EC8D584202}" presName="parTxOnlySpace" presStyleCnt="0"/>
      <dgm:spPr/>
    </dgm:pt>
    <dgm:pt modelId="{6005AFA1-DA7E-4CDA-9A9A-168C23A74AEF}" type="pres">
      <dgm:prSet presAssocID="{F3A42004-0625-419F-9A2F-BE118F73FCFC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002469-3A39-4EDC-8C91-7AD5E3545526}" type="pres">
      <dgm:prSet presAssocID="{CE459DCE-385B-4091-841D-A69F53927E63}" presName="parTxOnlySpace" presStyleCnt="0"/>
      <dgm:spPr/>
    </dgm:pt>
    <dgm:pt modelId="{15862BC3-A311-4AC7-BDF4-BC81F8541B66}" type="pres">
      <dgm:prSet presAssocID="{26D72B22-40BB-48A2-A42D-D3425DF3605C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7E40A6-4271-4FA8-B232-AE8C18F8FBC0}" type="pres">
      <dgm:prSet presAssocID="{90F25E08-03BE-40D9-9B1C-1D797DDECCBB}" presName="parTxOnlySpace" presStyleCnt="0"/>
      <dgm:spPr/>
    </dgm:pt>
    <dgm:pt modelId="{110D5600-FFEA-4A0B-BFBC-F58CBE044AE2}" type="pres">
      <dgm:prSet presAssocID="{F0D055DF-3E04-43FD-967C-946F87830182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DF541E-3B6C-4A36-8ADB-566D18F07D6B}" type="pres">
      <dgm:prSet presAssocID="{BC972838-0092-4A1E-B098-D78D3BFA86C9}" presName="parTxOnlySpace" presStyleCnt="0"/>
      <dgm:spPr/>
    </dgm:pt>
    <dgm:pt modelId="{96037207-A979-4970-B6B9-F970349D31E8}" type="pres">
      <dgm:prSet presAssocID="{A1788243-49CF-4941-BE4A-730698DA676F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0A761-E095-457C-8B45-7686BFB210E9}" type="pres">
      <dgm:prSet presAssocID="{50E1DD2F-EE5A-41AA-9E3D-F87B70ADBC3C}" presName="parTxOnlySpace" presStyleCnt="0"/>
      <dgm:spPr/>
    </dgm:pt>
    <dgm:pt modelId="{E83A189D-3AC8-438B-8410-7EA779F623A5}" type="pres">
      <dgm:prSet presAssocID="{239FC567-4297-462D-B305-AF2EABAF850A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C70B1B-32BB-484B-9B0C-A19246189ECD}" type="pres">
      <dgm:prSet presAssocID="{2469F62C-6AF8-4FF2-AEEE-DD94E035B551}" presName="parTxOnlySpace" presStyleCnt="0"/>
      <dgm:spPr/>
    </dgm:pt>
    <dgm:pt modelId="{247C341E-322D-432C-8686-514DD29551C4}" type="pres">
      <dgm:prSet presAssocID="{C57439CD-342A-4DBD-8289-6A490283847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43FBF6-7466-446E-8424-46E084370D4C}" type="pres">
      <dgm:prSet presAssocID="{E109C289-2D5D-45F3-804A-F71ACAF27B1C}" presName="parTxOnlySpace" presStyleCnt="0"/>
      <dgm:spPr/>
    </dgm:pt>
    <dgm:pt modelId="{41FBA48E-9E15-4A01-9F50-9BB6642847BB}" type="pres">
      <dgm:prSet presAssocID="{E4025F7F-4893-435E-92F9-87D156322ECC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4A4EC0-E13E-44C9-9759-10F08634979A}" srcId="{C04B8D58-C4CC-43E8-A447-D25D862B208E}" destId="{F0D055DF-3E04-43FD-967C-946F87830182}" srcOrd="3" destOrd="0" parTransId="{886A0146-E29B-4B1E-92C3-8000FBC70669}" sibTransId="{BC972838-0092-4A1E-B098-D78D3BFA86C9}"/>
    <dgm:cxn modelId="{1E2AFFC7-8E61-4D79-95F6-4BF5C24D37D8}" type="presOf" srcId="{E4025F7F-4893-435E-92F9-87D156322ECC}" destId="{41FBA48E-9E15-4A01-9F50-9BB6642847BB}" srcOrd="0" destOrd="0" presId="urn:microsoft.com/office/officeart/2005/8/layout/chevron1"/>
    <dgm:cxn modelId="{963ED509-65B6-46BF-93A0-E91962772192}" type="presOf" srcId="{F3A42004-0625-419F-9A2F-BE118F73FCFC}" destId="{6005AFA1-DA7E-4CDA-9A9A-168C23A74AEF}" srcOrd="0" destOrd="0" presId="urn:microsoft.com/office/officeart/2005/8/layout/chevron1"/>
    <dgm:cxn modelId="{70608B6E-0991-448F-AC20-9855D9E0D799}" type="presOf" srcId="{239FC567-4297-462D-B305-AF2EABAF850A}" destId="{E83A189D-3AC8-438B-8410-7EA779F623A5}" srcOrd="0" destOrd="0" presId="urn:microsoft.com/office/officeart/2005/8/layout/chevron1"/>
    <dgm:cxn modelId="{F3FF95C7-5747-45F6-B47B-7954970781B4}" srcId="{C04B8D58-C4CC-43E8-A447-D25D862B208E}" destId="{FC5D4B97-C784-4BDC-85B1-2C2217FDCFAF}" srcOrd="0" destOrd="0" parTransId="{D7488FC2-336A-44D5-9556-AFFD82713986}" sibTransId="{F7B3AA65-C339-4442-8B57-A5EC8D584202}"/>
    <dgm:cxn modelId="{F6977CF7-F4FE-4494-897B-81D93EF630A9}" type="presOf" srcId="{26D72B22-40BB-48A2-A42D-D3425DF3605C}" destId="{15862BC3-A311-4AC7-BDF4-BC81F8541B66}" srcOrd="0" destOrd="0" presId="urn:microsoft.com/office/officeart/2005/8/layout/chevron1"/>
    <dgm:cxn modelId="{6BFE71FC-5A78-4551-960F-7A3E901E8D7C}" srcId="{C04B8D58-C4CC-43E8-A447-D25D862B208E}" destId="{239FC567-4297-462D-B305-AF2EABAF850A}" srcOrd="5" destOrd="0" parTransId="{DF3B5879-91B5-4ECB-8BD3-7C08EBADC216}" sibTransId="{2469F62C-6AF8-4FF2-AEEE-DD94E035B551}"/>
    <dgm:cxn modelId="{CEE4F77F-5FE0-4B76-B027-71EC9FCEC4F2}" srcId="{C04B8D58-C4CC-43E8-A447-D25D862B208E}" destId="{A1788243-49CF-4941-BE4A-730698DA676F}" srcOrd="4" destOrd="0" parTransId="{968F2E9B-9C50-4063-A99F-55796753A99D}" sibTransId="{50E1DD2F-EE5A-41AA-9E3D-F87B70ADBC3C}"/>
    <dgm:cxn modelId="{EF46EA0B-F523-4977-ACEC-0D54C185271C}" srcId="{C04B8D58-C4CC-43E8-A447-D25D862B208E}" destId="{E4025F7F-4893-435E-92F9-87D156322ECC}" srcOrd="7" destOrd="0" parTransId="{3DBEDE9D-46EA-4847-A89E-E0ADA28DEA85}" sibTransId="{98B984FC-CD83-48A6-BEBE-4A67C849782E}"/>
    <dgm:cxn modelId="{A0B1D217-6367-4BAF-BBC9-08F71F5D43B5}" type="presOf" srcId="{F0D055DF-3E04-43FD-967C-946F87830182}" destId="{110D5600-FFEA-4A0B-BFBC-F58CBE044AE2}" srcOrd="0" destOrd="0" presId="urn:microsoft.com/office/officeart/2005/8/layout/chevron1"/>
    <dgm:cxn modelId="{81580977-33F5-4DED-BE0E-99769F424408}" type="presOf" srcId="{A1788243-49CF-4941-BE4A-730698DA676F}" destId="{96037207-A979-4970-B6B9-F970349D31E8}" srcOrd="0" destOrd="0" presId="urn:microsoft.com/office/officeart/2005/8/layout/chevron1"/>
    <dgm:cxn modelId="{53D98304-2CEE-4401-9C02-B54BB41C3C5C}" type="presOf" srcId="{C57439CD-342A-4DBD-8289-6A490283847C}" destId="{247C341E-322D-432C-8686-514DD29551C4}" srcOrd="0" destOrd="0" presId="urn:microsoft.com/office/officeart/2005/8/layout/chevron1"/>
    <dgm:cxn modelId="{775C1E25-230B-4A4C-9E9F-38B691D27B65}" type="presOf" srcId="{FC5D4B97-C784-4BDC-85B1-2C2217FDCFAF}" destId="{4031FBBA-0B4A-4694-98B3-C849CE9B7E9C}" srcOrd="0" destOrd="0" presId="urn:microsoft.com/office/officeart/2005/8/layout/chevron1"/>
    <dgm:cxn modelId="{C47A3AF5-6EEE-42E9-86AF-40B774319FD4}" srcId="{C04B8D58-C4CC-43E8-A447-D25D862B208E}" destId="{C57439CD-342A-4DBD-8289-6A490283847C}" srcOrd="6" destOrd="0" parTransId="{DB322EA8-D4EF-4BD3-8CD8-DBA12FCAD728}" sibTransId="{E109C289-2D5D-45F3-804A-F71ACAF27B1C}"/>
    <dgm:cxn modelId="{40FAB529-EB08-4568-A3DF-3155827F9E4F}" srcId="{C04B8D58-C4CC-43E8-A447-D25D862B208E}" destId="{26D72B22-40BB-48A2-A42D-D3425DF3605C}" srcOrd="2" destOrd="0" parTransId="{ED0B5248-374E-4180-A4C1-63FDD42FC226}" sibTransId="{90F25E08-03BE-40D9-9B1C-1D797DDECCBB}"/>
    <dgm:cxn modelId="{84A87BC6-2D69-46EE-A04B-BFEEE75E0F8C}" srcId="{C04B8D58-C4CC-43E8-A447-D25D862B208E}" destId="{F3A42004-0625-419F-9A2F-BE118F73FCFC}" srcOrd="1" destOrd="0" parTransId="{96997B13-2663-4E71-97BD-1945B10B5703}" sibTransId="{CE459DCE-385B-4091-841D-A69F53927E63}"/>
    <dgm:cxn modelId="{2700736F-A9E0-40F6-B056-E4CDAB1FBFB5}" type="presOf" srcId="{C04B8D58-C4CC-43E8-A447-D25D862B208E}" destId="{AF97472C-DC13-4A60-A9E4-20460CD49C28}" srcOrd="0" destOrd="0" presId="urn:microsoft.com/office/officeart/2005/8/layout/chevron1"/>
    <dgm:cxn modelId="{6B744F94-BCE4-4BF0-80B5-A5DA99076180}" type="presParOf" srcId="{AF97472C-DC13-4A60-A9E4-20460CD49C28}" destId="{4031FBBA-0B4A-4694-98B3-C849CE9B7E9C}" srcOrd="0" destOrd="0" presId="urn:microsoft.com/office/officeart/2005/8/layout/chevron1"/>
    <dgm:cxn modelId="{28D827F7-B941-48C5-B1B7-85DAC0FDBE45}" type="presParOf" srcId="{AF97472C-DC13-4A60-A9E4-20460CD49C28}" destId="{D85F2CE4-C50D-45FC-924C-284E7E033D2B}" srcOrd="1" destOrd="0" presId="urn:microsoft.com/office/officeart/2005/8/layout/chevron1"/>
    <dgm:cxn modelId="{AE9E5846-2EF2-4D6D-9F3A-CF4860502C6C}" type="presParOf" srcId="{AF97472C-DC13-4A60-A9E4-20460CD49C28}" destId="{6005AFA1-DA7E-4CDA-9A9A-168C23A74AEF}" srcOrd="2" destOrd="0" presId="urn:microsoft.com/office/officeart/2005/8/layout/chevron1"/>
    <dgm:cxn modelId="{B8E07EC3-C511-4E0B-929B-352CA10F3818}" type="presParOf" srcId="{AF97472C-DC13-4A60-A9E4-20460CD49C28}" destId="{2B002469-3A39-4EDC-8C91-7AD5E3545526}" srcOrd="3" destOrd="0" presId="urn:microsoft.com/office/officeart/2005/8/layout/chevron1"/>
    <dgm:cxn modelId="{287BC690-E3F0-4FFD-989A-637F5E4BDF4F}" type="presParOf" srcId="{AF97472C-DC13-4A60-A9E4-20460CD49C28}" destId="{15862BC3-A311-4AC7-BDF4-BC81F8541B66}" srcOrd="4" destOrd="0" presId="urn:microsoft.com/office/officeart/2005/8/layout/chevron1"/>
    <dgm:cxn modelId="{DC861B23-CF0B-4E43-B7E5-EECEABF19306}" type="presParOf" srcId="{AF97472C-DC13-4A60-A9E4-20460CD49C28}" destId="{6A7E40A6-4271-4FA8-B232-AE8C18F8FBC0}" srcOrd="5" destOrd="0" presId="urn:microsoft.com/office/officeart/2005/8/layout/chevron1"/>
    <dgm:cxn modelId="{A3134796-CB24-4518-9FB0-C29B37207358}" type="presParOf" srcId="{AF97472C-DC13-4A60-A9E4-20460CD49C28}" destId="{110D5600-FFEA-4A0B-BFBC-F58CBE044AE2}" srcOrd="6" destOrd="0" presId="urn:microsoft.com/office/officeart/2005/8/layout/chevron1"/>
    <dgm:cxn modelId="{188DE2DC-325A-49E4-BCF1-D9CBAD191AF9}" type="presParOf" srcId="{AF97472C-DC13-4A60-A9E4-20460CD49C28}" destId="{60DF541E-3B6C-4A36-8ADB-566D18F07D6B}" srcOrd="7" destOrd="0" presId="urn:microsoft.com/office/officeart/2005/8/layout/chevron1"/>
    <dgm:cxn modelId="{C931483A-D3BF-4A42-AC1D-5C9CE46E0BF9}" type="presParOf" srcId="{AF97472C-DC13-4A60-A9E4-20460CD49C28}" destId="{96037207-A979-4970-B6B9-F970349D31E8}" srcOrd="8" destOrd="0" presId="urn:microsoft.com/office/officeart/2005/8/layout/chevron1"/>
    <dgm:cxn modelId="{AEB96670-BAA7-4C6F-BC4C-EF416461A202}" type="presParOf" srcId="{AF97472C-DC13-4A60-A9E4-20460CD49C28}" destId="{4BE0A761-E095-457C-8B45-7686BFB210E9}" srcOrd="9" destOrd="0" presId="urn:microsoft.com/office/officeart/2005/8/layout/chevron1"/>
    <dgm:cxn modelId="{C27DF92E-6A1A-48A1-A788-50E16949EF73}" type="presParOf" srcId="{AF97472C-DC13-4A60-A9E4-20460CD49C28}" destId="{E83A189D-3AC8-438B-8410-7EA779F623A5}" srcOrd="10" destOrd="0" presId="urn:microsoft.com/office/officeart/2005/8/layout/chevron1"/>
    <dgm:cxn modelId="{8C8EA18B-ED6E-46E3-A13C-DE6AB0F00108}" type="presParOf" srcId="{AF97472C-DC13-4A60-A9E4-20460CD49C28}" destId="{ABC70B1B-32BB-484B-9B0C-A19246189ECD}" srcOrd="11" destOrd="0" presId="urn:microsoft.com/office/officeart/2005/8/layout/chevron1"/>
    <dgm:cxn modelId="{41893FA3-95F0-4615-9EE8-F97973F6D58F}" type="presParOf" srcId="{AF97472C-DC13-4A60-A9E4-20460CD49C28}" destId="{247C341E-322D-432C-8686-514DD29551C4}" srcOrd="12" destOrd="0" presId="urn:microsoft.com/office/officeart/2005/8/layout/chevron1"/>
    <dgm:cxn modelId="{725512ED-9AAE-4A2D-AE95-C10E6152FA02}" type="presParOf" srcId="{AF97472C-DC13-4A60-A9E4-20460CD49C28}" destId="{5543FBF6-7466-446E-8424-46E084370D4C}" srcOrd="13" destOrd="0" presId="urn:microsoft.com/office/officeart/2005/8/layout/chevron1"/>
    <dgm:cxn modelId="{79819346-793E-4F2D-A373-FBB707E92406}" type="presParOf" srcId="{AF97472C-DC13-4A60-A9E4-20460CD49C28}" destId="{41FBA48E-9E15-4A01-9F50-9BB6642847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4B8D58-C4CC-43E8-A447-D25D862B208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D72B22-40BB-48A2-A42D-D3425DF3605C}">
      <dgm:prSet phldrT="[Text]" custT="1"/>
      <dgm:spPr/>
      <dgm:t>
        <a:bodyPr/>
        <a:lstStyle/>
        <a:p>
          <a:r>
            <a:rPr lang="en-US" sz="1600" dirty="0" smtClean="0"/>
            <a:t>2008</a:t>
          </a:r>
          <a:endParaRPr lang="en-US" sz="1600" dirty="0"/>
        </a:p>
      </dgm:t>
    </dgm:pt>
    <dgm:pt modelId="{ED0B5248-374E-4180-A4C1-63FDD42FC226}" type="parTrans" cxnId="{40FAB529-EB08-4568-A3DF-3155827F9E4F}">
      <dgm:prSet/>
      <dgm:spPr/>
      <dgm:t>
        <a:bodyPr/>
        <a:lstStyle/>
        <a:p>
          <a:endParaRPr lang="en-US"/>
        </a:p>
      </dgm:t>
    </dgm:pt>
    <dgm:pt modelId="{90F25E08-03BE-40D9-9B1C-1D797DDECCBB}" type="sibTrans" cxnId="{40FAB529-EB08-4568-A3DF-3155827F9E4F}">
      <dgm:prSet/>
      <dgm:spPr/>
      <dgm:t>
        <a:bodyPr/>
        <a:lstStyle/>
        <a:p>
          <a:endParaRPr lang="en-US"/>
        </a:p>
      </dgm:t>
    </dgm:pt>
    <dgm:pt modelId="{F0D055DF-3E04-43FD-967C-946F87830182}">
      <dgm:prSet phldrT="[Text]" custT="1"/>
      <dgm:spPr/>
      <dgm:t>
        <a:bodyPr/>
        <a:lstStyle/>
        <a:p>
          <a:r>
            <a:rPr lang="en-US" sz="1600" dirty="0" smtClean="0"/>
            <a:t>2009</a:t>
          </a:r>
          <a:endParaRPr lang="en-US" sz="1600" dirty="0"/>
        </a:p>
      </dgm:t>
    </dgm:pt>
    <dgm:pt modelId="{886A0146-E29B-4B1E-92C3-8000FBC70669}" type="parTrans" cxnId="{C54A4EC0-E13E-44C9-9759-10F08634979A}">
      <dgm:prSet/>
      <dgm:spPr/>
      <dgm:t>
        <a:bodyPr/>
        <a:lstStyle/>
        <a:p>
          <a:endParaRPr lang="en-US"/>
        </a:p>
      </dgm:t>
    </dgm:pt>
    <dgm:pt modelId="{BC972838-0092-4A1E-B098-D78D3BFA86C9}" type="sibTrans" cxnId="{C54A4EC0-E13E-44C9-9759-10F08634979A}">
      <dgm:prSet/>
      <dgm:spPr/>
      <dgm:t>
        <a:bodyPr/>
        <a:lstStyle/>
        <a:p>
          <a:endParaRPr lang="en-US"/>
        </a:p>
      </dgm:t>
    </dgm:pt>
    <dgm:pt modelId="{AF97472C-DC13-4A60-A9E4-20460CD49C28}" type="pres">
      <dgm:prSet presAssocID="{C04B8D58-C4CC-43E8-A447-D25D862B208E}" presName="Name0" presStyleCnt="0">
        <dgm:presLayoutVars>
          <dgm:dir/>
          <dgm:animLvl val="lvl"/>
          <dgm:resizeHandles val="exact"/>
        </dgm:presLayoutVars>
      </dgm:prSet>
      <dgm:spPr/>
    </dgm:pt>
    <dgm:pt modelId="{15862BC3-A311-4AC7-BDF4-BC81F8541B66}" type="pres">
      <dgm:prSet presAssocID="{26D72B22-40BB-48A2-A42D-D3425DF3605C}" presName="parTxOnly" presStyleLbl="node1" presStyleIdx="0" presStyleCnt="2" custScaleY="560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7E40A6-4271-4FA8-B232-AE8C18F8FBC0}" type="pres">
      <dgm:prSet presAssocID="{90F25E08-03BE-40D9-9B1C-1D797DDECCBB}" presName="parTxOnlySpace" presStyleCnt="0"/>
      <dgm:spPr/>
    </dgm:pt>
    <dgm:pt modelId="{110D5600-FFEA-4A0B-BFBC-F58CBE044AE2}" type="pres">
      <dgm:prSet presAssocID="{F0D055DF-3E04-43FD-967C-946F87830182}" presName="parTxOnly" presStyleLbl="node1" presStyleIdx="1" presStyleCnt="2" custScaleY="560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0ACC28-10DA-4488-AC7B-26908C63340E}" type="presOf" srcId="{26D72B22-40BB-48A2-A42D-D3425DF3605C}" destId="{15862BC3-A311-4AC7-BDF4-BC81F8541B66}" srcOrd="0" destOrd="0" presId="urn:microsoft.com/office/officeart/2005/8/layout/chevron1"/>
    <dgm:cxn modelId="{E6D55C36-58B2-4EE5-94AD-D748443675B2}" type="presOf" srcId="{C04B8D58-C4CC-43E8-A447-D25D862B208E}" destId="{AF97472C-DC13-4A60-A9E4-20460CD49C28}" srcOrd="0" destOrd="0" presId="urn:microsoft.com/office/officeart/2005/8/layout/chevron1"/>
    <dgm:cxn modelId="{C54A4EC0-E13E-44C9-9759-10F08634979A}" srcId="{C04B8D58-C4CC-43E8-A447-D25D862B208E}" destId="{F0D055DF-3E04-43FD-967C-946F87830182}" srcOrd="1" destOrd="0" parTransId="{886A0146-E29B-4B1E-92C3-8000FBC70669}" sibTransId="{BC972838-0092-4A1E-B098-D78D3BFA86C9}"/>
    <dgm:cxn modelId="{535D9872-BD6D-4DA0-9261-5AF1AE4E9DAC}" type="presOf" srcId="{F0D055DF-3E04-43FD-967C-946F87830182}" destId="{110D5600-FFEA-4A0B-BFBC-F58CBE044AE2}" srcOrd="0" destOrd="0" presId="urn:microsoft.com/office/officeart/2005/8/layout/chevron1"/>
    <dgm:cxn modelId="{40FAB529-EB08-4568-A3DF-3155827F9E4F}" srcId="{C04B8D58-C4CC-43E8-A447-D25D862B208E}" destId="{26D72B22-40BB-48A2-A42D-D3425DF3605C}" srcOrd="0" destOrd="0" parTransId="{ED0B5248-374E-4180-A4C1-63FDD42FC226}" sibTransId="{90F25E08-03BE-40D9-9B1C-1D797DDECCBB}"/>
    <dgm:cxn modelId="{585AAD95-0AB0-430B-930F-893BDC6970A1}" type="presParOf" srcId="{AF97472C-DC13-4A60-A9E4-20460CD49C28}" destId="{15862BC3-A311-4AC7-BDF4-BC81F8541B66}" srcOrd="0" destOrd="0" presId="urn:microsoft.com/office/officeart/2005/8/layout/chevron1"/>
    <dgm:cxn modelId="{C86D569F-8E77-4B5C-BFA8-501C5A77058B}" type="presParOf" srcId="{AF97472C-DC13-4A60-A9E4-20460CD49C28}" destId="{6A7E40A6-4271-4FA8-B232-AE8C18F8FBC0}" srcOrd="1" destOrd="0" presId="urn:microsoft.com/office/officeart/2005/8/layout/chevron1"/>
    <dgm:cxn modelId="{89E5C78E-357D-45C2-890E-69333C9A7DCE}" type="presParOf" srcId="{AF97472C-DC13-4A60-A9E4-20460CD49C28}" destId="{110D5600-FFEA-4A0B-BFBC-F58CBE044AE2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80E028-CFC8-40C8-A056-D297A2578825}">
      <dsp:nvSpPr>
        <dsp:cNvPr id="0" name=""/>
        <dsp:cNvSpPr/>
      </dsp:nvSpPr>
      <dsp:spPr>
        <a:xfrm>
          <a:off x="7012029" y="0"/>
          <a:ext cx="1831181" cy="4064000"/>
        </a:xfrm>
        <a:prstGeom prst="roundRect">
          <a:avLst>
            <a:gd name="adj" fmla="val 10000"/>
          </a:avLst>
        </a:prstGeom>
        <a:solidFill>
          <a:srgbClr val="8AE0F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/>
            <a:t>PRECIS review</a:t>
          </a:r>
          <a:endParaRPr lang="en-US" sz="3000" b="1" kern="1200" dirty="0"/>
        </a:p>
      </dsp:txBody>
      <dsp:txXfrm>
        <a:off x="7012029" y="0"/>
        <a:ext cx="1831181" cy="1219200"/>
      </dsp:txXfrm>
    </dsp:sp>
    <dsp:sp modelId="{E07DBD03-C259-40D7-B56E-F64381D03315}">
      <dsp:nvSpPr>
        <dsp:cNvPr id="0" name=""/>
        <dsp:cNvSpPr/>
      </dsp:nvSpPr>
      <dsp:spPr>
        <a:xfrm>
          <a:off x="4888184" y="0"/>
          <a:ext cx="1831181" cy="4064000"/>
        </a:xfrm>
        <a:prstGeom prst="roundRect">
          <a:avLst>
            <a:gd name="adj" fmla="val 10000"/>
          </a:avLst>
        </a:prstGeom>
        <a:solidFill>
          <a:srgbClr val="8AE0F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/>
            <a:t>PRECIS review</a:t>
          </a:r>
          <a:endParaRPr lang="en-US" sz="3000" b="1" kern="1200" dirty="0"/>
        </a:p>
      </dsp:txBody>
      <dsp:txXfrm>
        <a:off x="4888184" y="0"/>
        <a:ext cx="1831181" cy="1219200"/>
      </dsp:txXfrm>
    </dsp:sp>
    <dsp:sp modelId="{1A5525A4-9B4C-4EE7-BF77-3187AC106231}">
      <dsp:nvSpPr>
        <dsp:cNvPr id="0" name=""/>
        <dsp:cNvSpPr/>
      </dsp:nvSpPr>
      <dsp:spPr>
        <a:xfrm>
          <a:off x="2761658" y="0"/>
          <a:ext cx="1831181" cy="4064000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bg1"/>
              </a:solidFill>
            </a:rPr>
            <a:t>Initial review</a:t>
          </a:r>
          <a:endParaRPr lang="en-US" sz="2200" b="1" kern="1200" dirty="0">
            <a:solidFill>
              <a:schemeClr val="bg1"/>
            </a:solidFill>
          </a:endParaRPr>
        </a:p>
      </dsp:txBody>
      <dsp:txXfrm>
        <a:off x="2761658" y="0"/>
        <a:ext cx="1831181" cy="1219200"/>
      </dsp:txXfrm>
    </dsp:sp>
    <dsp:sp modelId="{897ED576-3E5B-4BA2-8848-A70E160455A0}">
      <dsp:nvSpPr>
        <dsp:cNvPr id="0" name=""/>
        <dsp:cNvSpPr/>
      </dsp:nvSpPr>
      <dsp:spPr>
        <a:xfrm>
          <a:off x="221852" y="0"/>
          <a:ext cx="2184434" cy="4064000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bg1"/>
              </a:solidFill>
            </a:rPr>
            <a:t>Initial review</a:t>
          </a:r>
          <a:endParaRPr lang="en-US" sz="2200" b="1" kern="1200" dirty="0">
            <a:solidFill>
              <a:schemeClr val="bg1"/>
            </a:solidFill>
          </a:endParaRPr>
        </a:p>
      </dsp:txBody>
      <dsp:txXfrm>
        <a:off x="221852" y="0"/>
        <a:ext cx="2184434" cy="1219200"/>
      </dsp:txXfrm>
    </dsp:sp>
    <dsp:sp modelId="{E0759BE6-C179-4042-AB61-BEE4AC0B6C3B}">
      <dsp:nvSpPr>
        <dsp:cNvPr id="0" name=""/>
        <dsp:cNvSpPr/>
      </dsp:nvSpPr>
      <dsp:spPr>
        <a:xfrm>
          <a:off x="312495" y="2260960"/>
          <a:ext cx="2016100" cy="14761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Papers identified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N=1926</a:t>
          </a:r>
        </a:p>
      </dsp:txBody>
      <dsp:txXfrm>
        <a:off x="355730" y="2304195"/>
        <a:ext cx="1929630" cy="1389690"/>
      </dsp:txXfrm>
    </dsp:sp>
    <dsp:sp modelId="{61A68518-E027-4DEF-A9B1-6C4A0A125F87}">
      <dsp:nvSpPr>
        <dsp:cNvPr id="0" name=""/>
        <dsp:cNvSpPr/>
      </dsp:nvSpPr>
      <dsp:spPr>
        <a:xfrm rot="19457599">
          <a:off x="2257941" y="2762783"/>
          <a:ext cx="751702" cy="33793"/>
        </a:xfrm>
        <a:custGeom>
          <a:avLst/>
          <a:gdLst/>
          <a:ahLst/>
          <a:cxnLst/>
          <a:rect l="0" t="0" r="0" b="0"/>
          <a:pathLst>
            <a:path>
              <a:moveTo>
                <a:pt x="0" y="16896"/>
              </a:moveTo>
              <a:lnTo>
                <a:pt x="751702" y="16896"/>
              </a:lnTo>
            </a:path>
          </a:pathLst>
        </a:custGeom>
        <a:noFill/>
        <a:ln w="25400" cap="flat" cmpd="sng" algn="ctr">
          <a:solidFill>
            <a:schemeClr val="accent4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615000" y="2760887"/>
        <a:ext cx="37585" cy="37585"/>
      </dsp:txXfrm>
    </dsp:sp>
    <dsp:sp modelId="{BDFE6754-DE20-4A06-9036-69641F3A1CCD}">
      <dsp:nvSpPr>
        <dsp:cNvPr id="0" name=""/>
        <dsp:cNvSpPr/>
      </dsp:nvSpPr>
      <dsp:spPr>
        <a:xfrm>
          <a:off x="2938989" y="2178823"/>
          <a:ext cx="1525984" cy="762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Full review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n=467</a:t>
          </a:r>
          <a:endParaRPr lang="en-US" sz="2200" b="1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2961336" y="2201170"/>
        <a:ext cx="1481290" cy="718298"/>
      </dsp:txXfrm>
    </dsp:sp>
    <dsp:sp modelId="{5883C1C5-2609-4D55-9DD8-58DA0CCFE68F}">
      <dsp:nvSpPr>
        <dsp:cNvPr id="0" name=""/>
        <dsp:cNvSpPr/>
      </dsp:nvSpPr>
      <dsp:spPr>
        <a:xfrm rot="18921392">
          <a:off x="4353408" y="2271690"/>
          <a:ext cx="773401" cy="33793"/>
        </a:xfrm>
        <a:custGeom>
          <a:avLst/>
          <a:gdLst/>
          <a:ahLst/>
          <a:cxnLst/>
          <a:rect l="0" t="0" r="0" b="0"/>
          <a:pathLst>
            <a:path>
              <a:moveTo>
                <a:pt x="0" y="16896"/>
              </a:moveTo>
              <a:lnTo>
                <a:pt x="773401" y="16896"/>
              </a:lnTo>
            </a:path>
          </a:pathLst>
        </a:custGeom>
        <a:noFill/>
        <a:ln w="25400" cap="flat" cmpd="sng" algn="ctr">
          <a:solidFill>
            <a:schemeClr val="accent4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20773" y="2269252"/>
        <a:ext cx="38670" cy="38670"/>
      </dsp:txXfrm>
    </dsp:sp>
    <dsp:sp modelId="{ED8DF4DD-AA0E-4013-BC06-2A77DF4C4085}">
      <dsp:nvSpPr>
        <dsp:cNvPr id="0" name=""/>
        <dsp:cNvSpPr/>
      </dsp:nvSpPr>
      <dsp:spPr>
        <a:xfrm>
          <a:off x="5015243" y="1134646"/>
          <a:ext cx="1611714" cy="17644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Cancer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n=139 pubs</a:t>
          </a:r>
          <a:b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</a:br>
          <a: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n=113 studies</a:t>
          </a:r>
          <a:b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</a:br>
          <a:endParaRPr lang="en-US" sz="1600" b="1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5062448" y="1181851"/>
        <a:ext cx="1517304" cy="1670009"/>
      </dsp:txXfrm>
    </dsp:sp>
    <dsp:sp modelId="{4B53663B-FA5D-4F12-8260-2AD7F3B91026}">
      <dsp:nvSpPr>
        <dsp:cNvPr id="0" name=""/>
        <dsp:cNvSpPr/>
      </dsp:nvSpPr>
      <dsp:spPr>
        <a:xfrm rot="19778018">
          <a:off x="6581640" y="1832970"/>
          <a:ext cx="660650" cy="33793"/>
        </a:xfrm>
        <a:custGeom>
          <a:avLst/>
          <a:gdLst/>
          <a:ahLst/>
          <a:cxnLst/>
          <a:rect l="0" t="0" r="0" b="0"/>
          <a:pathLst>
            <a:path>
              <a:moveTo>
                <a:pt x="0" y="16896"/>
              </a:moveTo>
              <a:lnTo>
                <a:pt x="660650" y="16896"/>
              </a:lnTo>
            </a:path>
          </a:pathLst>
        </a:custGeom>
        <a:noFill/>
        <a:ln w="25400" cap="flat" cmpd="sng" algn="ctr">
          <a:solidFill>
            <a:schemeClr val="accent4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895449" y="1833351"/>
        <a:ext cx="33032" cy="33032"/>
      </dsp:txXfrm>
    </dsp:sp>
    <dsp:sp modelId="{DDE66F62-FAFD-4F1B-A130-A60EE845FD24}">
      <dsp:nvSpPr>
        <dsp:cNvPr id="0" name=""/>
        <dsp:cNvSpPr/>
      </dsp:nvSpPr>
      <dsp:spPr>
        <a:xfrm>
          <a:off x="7196974" y="1301382"/>
          <a:ext cx="1525984" cy="762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T1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n=97</a:t>
          </a:r>
          <a:endParaRPr lang="en-US" sz="1600" b="1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7219321" y="1323729"/>
        <a:ext cx="1481290" cy="718298"/>
      </dsp:txXfrm>
    </dsp:sp>
    <dsp:sp modelId="{1C018569-53DC-4F17-A432-31C5E245BA91}">
      <dsp:nvSpPr>
        <dsp:cNvPr id="0" name=""/>
        <dsp:cNvSpPr/>
      </dsp:nvSpPr>
      <dsp:spPr>
        <a:xfrm rot="2618039">
          <a:off x="6518179" y="2271690"/>
          <a:ext cx="787573" cy="33793"/>
        </a:xfrm>
        <a:custGeom>
          <a:avLst/>
          <a:gdLst/>
          <a:ahLst/>
          <a:cxnLst/>
          <a:rect l="0" t="0" r="0" b="0"/>
          <a:pathLst>
            <a:path>
              <a:moveTo>
                <a:pt x="0" y="16896"/>
              </a:moveTo>
              <a:lnTo>
                <a:pt x="787573" y="16896"/>
              </a:lnTo>
            </a:path>
          </a:pathLst>
        </a:custGeom>
        <a:noFill/>
        <a:ln w="25400" cap="flat" cmpd="sng" algn="ctr">
          <a:solidFill>
            <a:schemeClr val="accent4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892276" y="2268898"/>
        <a:ext cx="39378" cy="39378"/>
      </dsp:txXfrm>
    </dsp:sp>
    <dsp:sp modelId="{74088E97-E256-4FEA-89BC-093C7FAB931F}">
      <dsp:nvSpPr>
        <dsp:cNvPr id="0" name=""/>
        <dsp:cNvSpPr/>
      </dsp:nvSpPr>
      <dsp:spPr>
        <a:xfrm>
          <a:off x="7196974" y="2178823"/>
          <a:ext cx="1525984" cy="762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/>
          </a:r>
          <a:b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</a:br>
          <a: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T2+</a:t>
          </a:r>
          <a:b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</a:br>
          <a: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n=16 </a:t>
          </a:r>
          <a:b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</a:br>
          <a:endParaRPr lang="en-US" sz="1600" b="1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7219321" y="2201170"/>
        <a:ext cx="1481290" cy="718298"/>
      </dsp:txXfrm>
    </dsp:sp>
    <dsp:sp modelId="{21119717-398C-4C95-BA5A-3B6C6CAE4310}">
      <dsp:nvSpPr>
        <dsp:cNvPr id="0" name=""/>
        <dsp:cNvSpPr/>
      </dsp:nvSpPr>
      <dsp:spPr>
        <a:xfrm rot="3578431">
          <a:off x="4195743" y="3013140"/>
          <a:ext cx="1088730" cy="33793"/>
        </a:xfrm>
        <a:custGeom>
          <a:avLst/>
          <a:gdLst/>
          <a:ahLst/>
          <a:cxnLst/>
          <a:rect l="0" t="0" r="0" b="0"/>
          <a:pathLst>
            <a:path>
              <a:moveTo>
                <a:pt x="0" y="16896"/>
              </a:moveTo>
              <a:lnTo>
                <a:pt x="1088730" y="16896"/>
              </a:lnTo>
            </a:path>
          </a:pathLst>
        </a:custGeom>
        <a:noFill/>
        <a:ln w="25400" cap="flat" cmpd="sng" algn="ctr">
          <a:solidFill>
            <a:schemeClr val="accent4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12890" y="3002818"/>
        <a:ext cx="54436" cy="54436"/>
      </dsp:txXfrm>
    </dsp:sp>
    <dsp:sp modelId="{1CCDC9B5-FFF6-4EB0-A091-59CFB4B8617B}">
      <dsp:nvSpPr>
        <dsp:cNvPr id="0" name=""/>
        <dsp:cNvSpPr/>
      </dsp:nvSpPr>
      <dsp:spPr>
        <a:xfrm>
          <a:off x="5015243" y="3118258"/>
          <a:ext cx="1525984" cy="762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Other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n=328</a:t>
          </a:r>
          <a:endParaRPr lang="en-US" sz="1600" b="1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5037590" y="3140605"/>
        <a:ext cx="1481290" cy="718298"/>
      </dsp:txXfrm>
    </dsp:sp>
    <dsp:sp modelId="{F864A2EB-66BD-48DC-9912-7AB2A563660C}">
      <dsp:nvSpPr>
        <dsp:cNvPr id="0" name=""/>
        <dsp:cNvSpPr/>
      </dsp:nvSpPr>
      <dsp:spPr>
        <a:xfrm rot="2142401">
          <a:off x="2257941" y="3201503"/>
          <a:ext cx="751702" cy="33793"/>
        </a:xfrm>
        <a:custGeom>
          <a:avLst/>
          <a:gdLst/>
          <a:ahLst/>
          <a:cxnLst/>
          <a:rect l="0" t="0" r="0" b="0"/>
          <a:pathLst>
            <a:path>
              <a:moveTo>
                <a:pt x="0" y="16896"/>
              </a:moveTo>
              <a:lnTo>
                <a:pt x="751702" y="16896"/>
              </a:lnTo>
            </a:path>
          </a:pathLst>
        </a:custGeom>
        <a:noFill/>
        <a:ln w="25400" cap="flat" cmpd="sng" algn="ctr">
          <a:solidFill>
            <a:schemeClr val="accent4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615000" y="3199608"/>
        <a:ext cx="37585" cy="37585"/>
      </dsp:txXfrm>
    </dsp:sp>
    <dsp:sp modelId="{0AFF5814-46B7-4981-8E63-3453B6271DD3}">
      <dsp:nvSpPr>
        <dsp:cNvPr id="0" name=""/>
        <dsp:cNvSpPr/>
      </dsp:nvSpPr>
      <dsp:spPr>
        <a:xfrm>
          <a:off x="2938989" y="3056264"/>
          <a:ext cx="1525984" cy="762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Excluded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n=1459</a:t>
          </a:r>
          <a:endParaRPr lang="en-US" sz="1800" b="1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2961336" y="3078611"/>
        <a:ext cx="1481290" cy="7182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1FBBA-0B4A-4694-98B3-C849CE9B7E9C}">
      <dsp:nvSpPr>
        <dsp:cNvPr id="0" name=""/>
        <dsp:cNvSpPr/>
      </dsp:nvSpPr>
      <dsp:spPr>
        <a:xfrm>
          <a:off x="625" y="2009417"/>
          <a:ext cx="1001910" cy="4007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2005</a:t>
          </a:r>
          <a:endParaRPr lang="en-US" sz="1600" kern="1200" dirty="0"/>
        </a:p>
      </dsp:txBody>
      <dsp:txXfrm>
        <a:off x="201007" y="2009417"/>
        <a:ext cx="601146" cy="400764"/>
      </dsp:txXfrm>
    </dsp:sp>
    <dsp:sp modelId="{6005AFA1-DA7E-4CDA-9A9A-168C23A74AEF}">
      <dsp:nvSpPr>
        <dsp:cNvPr id="0" name=""/>
        <dsp:cNvSpPr/>
      </dsp:nvSpPr>
      <dsp:spPr>
        <a:xfrm>
          <a:off x="902344" y="2009417"/>
          <a:ext cx="1001910" cy="4007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2006</a:t>
          </a:r>
          <a:endParaRPr lang="en-US" sz="1600" kern="1200" dirty="0"/>
        </a:p>
      </dsp:txBody>
      <dsp:txXfrm>
        <a:off x="1102726" y="2009417"/>
        <a:ext cx="601146" cy="400764"/>
      </dsp:txXfrm>
    </dsp:sp>
    <dsp:sp modelId="{15862BC3-A311-4AC7-BDF4-BC81F8541B66}">
      <dsp:nvSpPr>
        <dsp:cNvPr id="0" name=""/>
        <dsp:cNvSpPr/>
      </dsp:nvSpPr>
      <dsp:spPr>
        <a:xfrm>
          <a:off x="1804064" y="2009417"/>
          <a:ext cx="1001910" cy="4007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2007</a:t>
          </a:r>
          <a:endParaRPr lang="en-US" sz="1600" kern="1200" dirty="0"/>
        </a:p>
      </dsp:txBody>
      <dsp:txXfrm>
        <a:off x="2004446" y="2009417"/>
        <a:ext cx="601146" cy="400764"/>
      </dsp:txXfrm>
    </dsp:sp>
    <dsp:sp modelId="{110D5600-FFEA-4A0B-BFBC-F58CBE044AE2}">
      <dsp:nvSpPr>
        <dsp:cNvPr id="0" name=""/>
        <dsp:cNvSpPr/>
      </dsp:nvSpPr>
      <dsp:spPr>
        <a:xfrm>
          <a:off x="2705784" y="2009417"/>
          <a:ext cx="1001910" cy="4007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2008</a:t>
          </a:r>
          <a:endParaRPr lang="en-US" sz="1600" kern="1200" dirty="0"/>
        </a:p>
      </dsp:txBody>
      <dsp:txXfrm>
        <a:off x="2906166" y="2009417"/>
        <a:ext cx="601146" cy="400764"/>
      </dsp:txXfrm>
    </dsp:sp>
    <dsp:sp modelId="{96037207-A979-4970-B6B9-F970349D31E8}">
      <dsp:nvSpPr>
        <dsp:cNvPr id="0" name=""/>
        <dsp:cNvSpPr/>
      </dsp:nvSpPr>
      <dsp:spPr>
        <a:xfrm>
          <a:off x="3607504" y="2009417"/>
          <a:ext cx="1001910" cy="4007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2009</a:t>
          </a:r>
          <a:endParaRPr lang="en-US" sz="1600" kern="1200" dirty="0"/>
        </a:p>
      </dsp:txBody>
      <dsp:txXfrm>
        <a:off x="3807886" y="2009417"/>
        <a:ext cx="601146" cy="400764"/>
      </dsp:txXfrm>
    </dsp:sp>
    <dsp:sp modelId="{E83A189D-3AC8-438B-8410-7EA779F623A5}">
      <dsp:nvSpPr>
        <dsp:cNvPr id="0" name=""/>
        <dsp:cNvSpPr/>
      </dsp:nvSpPr>
      <dsp:spPr>
        <a:xfrm>
          <a:off x="4509224" y="2009417"/>
          <a:ext cx="1001910" cy="4007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2010</a:t>
          </a:r>
          <a:endParaRPr lang="en-US" sz="1600" kern="1200" dirty="0"/>
        </a:p>
      </dsp:txBody>
      <dsp:txXfrm>
        <a:off x="4709606" y="2009417"/>
        <a:ext cx="601146" cy="400764"/>
      </dsp:txXfrm>
    </dsp:sp>
    <dsp:sp modelId="{247C341E-322D-432C-8686-514DD29551C4}">
      <dsp:nvSpPr>
        <dsp:cNvPr id="0" name=""/>
        <dsp:cNvSpPr/>
      </dsp:nvSpPr>
      <dsp:spPr>
        <a:xfrm>
          <a:off x="5410944" y="2009417"/>
          <a:ext cx="1001910" cy="4007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2011</a:t>
          </a:r>
          <a:endParaRPr lang="en-US" sz="1600" kern="1200" dirty="0"/>
        </a:p>
      </dsp:txBody>
      <dsp:txXfrm>
        <a:off x="5611326" y="2009417"/>
        <a:ext cx="601146" cy="400764"/>
      </dsp:txXfrm>
    </dsp:sp>
    <dsp:sp modelId="{41FBA48E-9E15-4A01-9F50-9BB6642847BB}">
      <dsp:nvSpPr>
        <dsp:cNvPr id="0" name=""/>
        <dsp:cNvSpPr/>
      </dsp:nvSpPr>
      <dsp:spPr>
        <a:xfrm>
          <a:off x="6312663" y="2009417"/>
          <a:ext cx="1001910" cy="4007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2012</a:t>
          </a:r>
          <a:endParaRPr lang="en-US" sz="1600" kern="1200" dirty="0"/>
        </a:p>
      </dsp:txBody>
      <dsp:txXfrm>
        <a:off x="6513045" y="2009417"/>
        <a:ext cx="601146" cy="4007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1FBBA-0B4A-4694-98B3-C849CE9B7E9C}">
      <dsp:nvSpPr>
        <dsp:cNvPr id="0" name=""/>
        <dsp:cNvSpPr/>
      </dsp:nvSpPr>
      <dsp:spPr>
        <a:xfrm>
          <a:off x="625" y="2009417"/>
          <a:ext cx="1001910" cy="400764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2005</a:t>
          </a:r>
          <a:endParaRPr lang="en-US" sz="1600" kern="1200" dirty="0"/>
        </a:p>
      </dsp:txBody>
      <dsp:txXfrm>
        <a:off x="201007" y="2009417"/>
        <a:ext cx="601146" cy="400764"/>
      </dsp:txXfrm>
    </dsp:sp>
    <dsp:sp modelId="{6005AFA1-DA7E-4CDA-9A9A-168C23A74AEF}">
      <dsp:nvSpPr>
        <dsp:cNvPr id="0" name=""/>
        <dsp:cNvSpPr/>
      </dsp:nvSpPr>
      <dsp:spPr>
        <a:xfrm>
          <a:off x="902344" y="2009417"/>
          <a:ext cx="1001910" cy="400764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2006</a:t>
          </a:r>
          <a:endParaRPr lang="en-US" sz="1600" kern="1200" dirty="0"/>
        </a:p>
      </dsp:txBody>
      <dsp:txXfrm>
        <a:off x="1102726" y="2009417"/>
        <a:ext cx="601146" cy="400764"/>
      </dsp:txXfrm>
    </dsp:sp>
    <dsp:sp modelId="{15862BC3-A311-4AC7-BDF4-BC81F8541B66}">
      <dsp:nvSpPr>
        <dsp:cNvPr id="0" name=""/>
        <dsp:cNvSpPr/>
      </dsp:nvSpPr>
      <dsp:spPr>
        <a:xfrm>
          <a:off x="1804064" y="2009417"/>
          <a:ext cx="1001910" cy="400764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2007</a:t>
          </a:r>
          <a:endParaRPr lang="en-US" sz="1600" kern="1200" dirty="0"/>
        </a:p>
      </dsp:txBody>
      <dsp:txXfrm>
        <a:off x="2004446" y="2009417"/>
        <a:ext cx="601146" cy="400764"/>
      </dsp:txXfrm>
    </dsp:sp>
    <dsp:sp modelId="{110D5600-FFEA-4A0B-BFBC-F58CBE044AE2}">
      <dsp:nvSpPr>
        <dsp:cNvPr id="0" name=""/>
        <dsp:cNvSpPr/>
      </dsp:nvSpPr>
      <dsp:spPr>
        <a:xfrm>
          <a:off x="2705784" y="2009417"/>
          <a:ext cx="1001910" cy="4007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2008</a:t>
          </a:r>
          <a:endParaRPr lang="en-US" sz="1600" kern="1200" dirty="0"/>
        </a:p>
      </dsp:txBody>
      <dsp:txXfrm>
        <a:off x="2906166" y="2009417"/>
        <a:ext cx="601146" cy="400764"/>
      </dsp:txXfrm>
    </dsp:sp>
    <dsp:sp modelId="{96037207-A979-4970-B6B9-F970349D31E8}">
      <dsp:nvSpPr>
        <dsp:cNvPr id="0" name=""/>
        <dsp:cNvSpPr/>
      </dsp:nvSpPr>
      <dsp:spPr>
        <a:xfrm>
          <a:off x="3607504" y="2009417"/>
          <a:ext cx="1001910" cy="4007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2009</a:t>
          </a:r>
          <a:endParaRPr lang="en-US" sz="1600" kern="1200" dirty="0"/>
        </a:p>
      </dsp:txBody>
      <dsp:txXfrm>
        <a:off x="3807886" y="2009417"/>
        <a:ext cx="601146" cy="400764"/>
      </dsp:txXfrm>
    </dsp:sp>
    <dsp:sp modelId="{E83A189D-3AC8-438B-8410-7EA779F623A5}">
      <dsp:nvSpPr>
        <dsp:cNvPr id="0" name=""/>
        <dsp:cNvSpPr/>
      </dsp:nvSpPr>
      <dsp:spPr>
        <a:xfrm>
          <a:off x="4509224" y="2009417"/>
          <a:ext cx="1001910" cy="400764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2010</a:t>
          </a:r>
          <a:endParaRPr lang="en-US" sz="1600" kern="1200" dirty="0"/>
        </a:p>
      </dsp:txBody>
      <dsp:txXfrm>
        <a:off x="4709606" y="2009417"/>
        <a:ext cx="601146" cy="400764"/>
      </dsp:txXfrm>
    </dsp:sp>
    <dsp:sp modelId="{247C341E-322D-432C-8686-514DD29551C4}">
      <dsp:nvSpPr>
        <dsp:cNvPr id="0" name=""/>
        <dsp:cNvSpPr/>
      </dsp:nvSpPr>
      <dsp:spPr>
        <a:xfrm>
          <a:off x="5410944" y="2009417"/>
          <a:ext cx="1001910" cy="400764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2011</a:t>
          </a:r>
          <a:endParaRPr lang="en-US" sz="1600" kern="1200" dirty="0"/>
        </a:p>
      </dsp:txBody>
      <dsp:txXfrm>
        <a:off x="5611326" y="2009417"/>
        <a:ext cx="601146" cy="400764"/>
      </dsp:txXfrm>
    </dsp:sp>
    <dsp:sp modelId="{41FBA48E-9E15-4A01-9F50-9BB6642847BB}">
      <dsp:nvSpPr>
        <dsp:cNvPr id="0" name=""/>
        <dsp:cNvSpPr/>
      </dsp:nvSpPr>
      <dsp:spPr>
        <a:xfrm>
          <a:off x="6312663" y="2009417"/>
          <a:ext cx="1001910" cy="400764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2012</a:t>
          </a:r>
          <a:endParaRPr lang="en-US" sz="1600" kern="1200" dirty="0"/>
        </a:p>
      </dsp:txBody>
      <dsp:txXfrm>
        <a:off x="6513045" y="2009417"/>
        <a:ext cx="601146" cy="4007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862BC3-A311-4AC7-BDF4-BC81F8541B66}">
      <dsp:nvSpPr>
        <dsp:cNvPr id="0" name=""/>
        <dsp:cNvSpPr/>
      </dsp:nvSpPr>
      <dsp:spPr>
        <a:xfrm>
          <a:off x="7634" y="395434"/>
          <a:ext cx="4563963" cy="10236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2008</a:t>
          </a:r>
          <a:endParaRPr lang="en-US" sz="1600" kern="1200" dirty="0"/>
        </a:p>
      </dsp:txBody>
      <dsp:txXfrm>
        <a:off x="519455" y="395434"/>
        <a:ext cx="3540321" cy="1023642"/>
      </dsp:txXfrm>
    </dsp:sp>
    <dsp:sp modelId="{110D5600-FFEA-4A0B-BFBC-F58CBE044AE2}">
      <dsp:nvSpPr>
        <dsp:cNvPr id="0" name=""/>
        <dsp:cNvSpPr/>
      </dsp:nvSpPr>
      <dsp:spPr>
        <a:xfrm>
          <a:off x="4115201" y="395434"/>
          <a:ext cx="4563963" cy="10236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2009</a:t>
          </a:r>
          <a:endParaRPr lang="en-US" sz="1600" kern="1200" dirty="0"/>
        </a:p>
      </dsp:txBody>
      <dsp:txXfrm>
        <a:off x="4627022" y="395434"/>
        <a:ext cx="3540321" cy="1023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5B16699-394B-4F80-95B8-EF1321B997EA}" type="datetimeFigureOut">
              <a:rPr lang="en-US"/>
              <a:pPr>
                <a:defRPr/>
              </a:pPr>
              <a:t>6/10/2013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D7CFDB4-0325-40F7-9CE1-5EEC40450D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085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4BF7F273-A729-42FE-8149-74BD41F49EDB}" type="slidenum">
              <a:rPr lang="en-US" sz="1200" smtClean="0">
                <a:solidFill>
                  <a:srgbClr val="000000"/>
                </a:solidFill>
              </a:rPr>
              <a:pPr/>
              <a:t>5</a:t>
            </a:fld>
            <a:endParaRPr lang="en-US" sz="120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9396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endParaRPr lang="en-US" sz="1200" smtClean="0"/>
          </a:p>
        </p:txBody>
      </p:sp>
      <p:sp>
        <p:nvSpPr>
          <p:cNvPr id="59397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18B6DFC6-2423-46BD-8E2E-00957FC62599}" type="datetime1">
              <a:rPr lang="en-US" sz="1200" smtClean="0"/>
              <a:pPr/>
              <a:t>6/10/2013</a:t>
            </a:fld>
            <a:endParaRPr lang="en-US" sz="1200" smtClean="0"/>
          </a:p>
        </p:txBody>
      </p:sp>
      <p:sp>
        <p:nvSpPr>
          <p:cNvPr id="59398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sz="1200" smtClean="0"/>
              <a:t>National Cancer Institute</a:t>
            </a:r>
          </a:p>
        </p:txBody>
      </p:sp>
      <p:sp>
        <p:nvSpPr>
          <p:cNvPr id="59399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D2976682-A327-4F16-9B5F-F1A070BB991C}" type="slidenum">
              <a:rPr lang="en-US" sz="1200" smtClean="0"/>
              <a:pPr/>
              <a:t>19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87E5B5C-3EAB-41ED-9B90-69B7C93DA2B9}" type="slidenum">
              <a:rPr lang="en-US" smtClean="0">
                <a:solidFill>
                  <a:prstClr val="black"/>
                </a:solidFill>
              </a:rPr>
              <a:pPr eaLnBrk="1" hangingPunct="1"/>
              <a:t>25</a:t>
            </a:fld>
            <a:endParaRPr 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87E5B5C-3EAB-41ED-9B90-69B7C93DA2B9}" type="slidenum">
              <a:rPr lang="en-US" smtClean="0">
                <a:solidFill>
                  <a:prstClr val="black"/>
                </a:solidFill>
              </a:rPr>
              <a:pPr eaLnBrk="1" hangingPunct="1"/>
              <a:t>26</a:t>
            </a:fld>
            <a:endParaRPr 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Following are examples of some of the Internet-based interventions currently on the RTIPs website.  </a:t>
            </a:r>
            <a:r>
              <a:rPr 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Interventions encompass static and interactive web-interfaces ; free and fee-based interventions:</a:t>
            </a:r>
            <a:endParaRPr lang="en-US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7CFDB4-0325-40F7-9CE1-5EEC40450D6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5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7CFDB4-0325-40F7-9CE1-5EEC40450D6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9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5C950505-F88B-45FC-BC59-C8D69B292639}" type="slidenum">
              <a:rPr lang="en-US" sz="1200" smtClean="0"/>
              <a:pPr/>
              <a:t>36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E96D939A-EF67-44A5-AE8A-FCC576EA121F}" type="slidenum">
              <a:rPr lang="en-US" sz="1200" smtClean="0">
                <a:ea typeface="ＭＳ Ｐゴシック" pitchFamily="34" charset="-128"/>
              </a:rPr>
              <a:pPr/>
              <a:t>6</a:t>
            </a:fld>
            <a:endParaRPr lang="en-US" sz="120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F58065BC-4139-4B62-BDFC-3E9DFE653FBA}" type="slidenum">
              <a:rPr lang="en-US" sz="1200" smtClean="0">
                <a:ea typeface="ＭＳ Ｐゴシック" pitchFamily="34" charset="-128"/>
              </a:rPr>
              <a:pPr/>
              <a:t>7</a:t>
            </a:fld>
            <a:endParaRPr lang="en-US" sz="120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C5FC02D1-0642-41FB-8105-0314C086AD95}" type="slidenum">
              <a:rPr lang="en-US" sz="1200" smtClean="0">
                <a:ea typeface="ＭＳ Ｐゴシック" pitchFamily="34" charset="-128"/>
              </a:rPr>
              <a:pPr/>
              <a:t>9</a:t>
            </a:fld>
            <a:endParaRPr lang="en-US" sz="120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A2CC3A62-8D0A-4CC3-A34D-88E148C9EE44}" type="slidenum">
              <a:rPr lang="en-US" sz="1200" smtClean="0"/>
              <a:pPr/>
              <a:t>10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835A4CC1-E095-4053-9D6F-B08E8E1FBB51}" type="slidenum">
              <a:rPr lang="en-US" sz="1200" smtClean="0">
                <a:latin typeface="Calibri" pitchFamily="34" charset="0"/>
                <a:ea typeface="ＭＳ Ｐゴシック" pitchFamily="34" charset="-128"/>
              </a:rPr>
              <a:pPr/>
              <a:t>14</a:t>
            </a:fld>
            <a:endParaRPr lang="en-US" sz="1200" smtClean="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E389B504-D546-4720-BB8D-8BC21292190C}" type="slidenum">
              <a:rPr lang="en-US" sz="1200" smtClean="0">
                <a:ea typeface="ＭＳ Ｐゴシック" pitchFamily="34" charset="-128"/>
              </a:rPr>
              <a:pPr/>
              <a:t>15</a:t>
            </a:fld>
            <a:endParaRPr lang="en-US" sz="120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7348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endParaRPr lang="en-US" sz="1200" smtClean="0"/>
          </a:p>
        </p:txBody>
      </p:sp>
      <p:sp>
        <p:nvSpPr>
          <p:cNvPr id="57349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2259EFB0-AE00-4C70-8F0D-4810655442E5}" type="datetime1">
              <a:rPr lang="en-US" sz="1200" smtClean="0"/>
              <a:pPr/>
              <a:t>6/10/2013</a:t>
            </a:fld>
            <a:endParaRPr lang="en-US" sz="1200" smtClean="0"/>
          </a:p>
        </p:txBody>
      </p:sp>
      <p:sp>
        <p:nvSpPr>
          <p:cNvPr id="57350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sz="1200" smtClean="0"/>
              <a:t>National Cancer Institute</a:t>
            </a:r>
          </a:p>
        </p:txBody>
      </p:sp>
      <p:sp>
        <p:nvSpPr>
          <p:cNvPr id="57351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C9D6ED4C-7AB5-4B81-91BC-6F2D272C2407}" type="slidenum">
              <a:rPr lang="en-US" sz="1200" smtClean="0"/>
              <a:pPr/>
              <a:t>17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endParaRPr lang="en-US" sz="1200" smtClean="0"/>
          </a:p>
        </p:txBody>
      </p:sp>
      <p:sp>
        <p:nvSpPr>
          <p:cNvPr id="58373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98561BEC-8B8F-4837-AB36-F17C8E57EBB2}" type="datetime1">
              <a:rPr lang="en-US" sz="1200" smtClean="0"/>
              <a:pPr/>
              <a:t>6/10/2013</a:t>
            </a:fld>
            <a:endParaRPr lang="en-US" sz="1200" smtClean="0"/>
          </a:p>
        </p:txBody>
      </p:sp>
      <p:sp>
        <p:nvSpPr>
          <p:cNvPr id="58374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sz="1200" smtClean="0"/>
              <a:t>National Cancer Institute</a:t>
            </a:r>
          </a:p>
        </p:txBody>
      </p:sp>
      <p:sp>
        <p:nvSpPr>
          <p:cNvPr id="58375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DB659102-6640-48D9-A18D-943D82857493}" type="slidenum">
              <a:rPr lang="en-US" sz="1200" smtClean="0"/>
              <a:pPr/>
              <a:t>18</a:t>
            </a:fld>
            <a:endParaRPr lang="en-US" sz="12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39FC94-84E7-4079-B821-49F80BD3B5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E0EEEE-8A32-46AD-9266-78207A602F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0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114300"/>
            <a:ext cx="1828800" cy="5981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0200" y="114300"/>
            <a:ext cx="5334000" cy="5981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DEE0F9-EA6C-42E6-BD6C-962882D4B3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7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324600"/>
            <a:ext cx="4953000" cy="533400"/>
          </a:xfrm>
        </p:spPr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141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457200"/>
            <a:ext cx="7315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600200" y="1600200"/>
            <a:ext cx="73152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6075" indent="-346075">
              <a:buClr>
                <a:schemeClr val="accent5">
                  <a:lumMod val="75000"/>
                </a:schemeClr>
              </a:buClr>
              <a:buFont typeface="Arial"/>
              <a:buChar char="•"/>
              <a:defRPr sz="2600" b="1">
                <a:solidFill>
                  <a:srgbClr val="000000"/>
                </a:solidFill>
                <a:latin typeface="+mj-lt"/>
              </a:defRPr>
            </a:lvl1pPr>
            <a:lvl2pPr marL="742950" indent="-285750">
              <a:spcBef>
                <a:spcPts val="600"/>
              </a:spcBef>
              <a:buFont typeface="Lucida Grande"/>
              <a:buChar char="-"/>
              <a:defRPr sz="2400" b="0"/>
            </a:lvl2pPr>
            <a:lvl3pPr marL="1143000" indent="-228600">
              <a:spcBef>
                <a:spcPts val="600"/>
              </a:spcBef>
              <a:buFont typeface="Arial"/>
              <a:buChar char="•"/>
              <a:defRPr sz="2000" b="0"/>
            </a:lvl3pPr>
            <a:lvl4pPr marL="1600200" indent="-228600">
              <a:spcBef>
                <a:spcPts val="600"/>
              </a:spcBef>
              <a:buFont typeface="Lucida Grande"/>
              <a:buChar char="−"/>
              <a:defRPr sz="1800" b="0"/>
            </a:lvl4pPr>
            <a:lvl5pPr marL="2057400" indent="-228600">
              <a:spcBef>
                <a:spcPts val="600"/>
              </a:spcBef>
              <a:buFont typeface="Arial"/>
              <a:buChar char="•"/>
              <a:defRPr sz="1800" b="0"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382713" y="6367462"/>
            <a:ext cx="4125912" cy="490537"/>
          </a:xfrm>
        </p:spPr>
        <p:txBody>
          <a:bodyPr/>
          <a:lstStyle>
            <a:lvl1pPr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079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38273-5703-42DB-88FE-90FD2F9311F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F91D7-027B-43B5-A562-3DE19BA6850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545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E99C0A-C8A4-4909-9432-64CF4A58FEC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FDC5A-1D6D-4A90-9046-B0168CC97B3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235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007A6E-A9CD-494F-A4EB-0AD275B8BE4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162FCB-165C-434D-8419-CCCEACC8963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574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979CF-F5BE-497E-A784-5514876D33B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5DE10-1806-427C-8B9D-08EA95E99D6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664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C1397-12DF-4A17-B981-B3E5E4AC86D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E66325-929E-46CB-A4A6-26427B2A2AE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197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A416E-4501-4A60-86CD-F83376EEC6D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6F50F-3EA2-4756-A6C3-C18B764F61C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57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A701D1-579F-49E7-9884-C682740148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0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2D1A07-6A24-4272-B9FE-80B1BD5F8FF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AEC6C0-4BAE-486F-8B16-8A06036AA67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0545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ECC21-0509-4708-999B-91A5B1D77DF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81DAD-1289-4335-8C50-14BC4164201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0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DD0382-7538-4E54-A9AA-7370540BA82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E33CA-59E5-4BAB-B420-475AC0F40E0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7654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9B405-72C8-47C2-A2E5-0ACE93D20A5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2EAC39-11CD-412A-A2F9-9FCC90181B7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080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FB6DA-3EC7-4E62-A88A-4B62E9AD2BD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F1233-786A-45EA-8DE9-8EEA1CD16BC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004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013DE-AB99-47F2-951C-E213E823FB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91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0" y="1609725"/>
            <a:ext cx="3581400" cy="4486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0" y="1609725"/>
            <a:ext cx="3581400" cy="4486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BB4C9-8A60-4C23-A397-1D201B825D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51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27FEFE-E77F-409C-AC49-06C0654595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00594B-1780-4DAC-994A-5D3D579951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80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04BB5-69E8-446D-86D1-C4D4F2D204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07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43DA1-0E3F-43EC-9D75-91A7D022AA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4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5BAF9-DD8F-4A51-8B32-C14C49619E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79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114300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00200" y="1609725"/>
            <a:ext cx="731520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00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100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A0E7FA66-3493-40FD-B0A9-4D893BB397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eaLnBrk="1" hangingPunct="1">
              <a:defRPr/>
            </a:pPr>
            <a:fld id="{72237DD7-5FEC-4FC2-AD66-58E3F295C76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 eaLnBrk="1" hangingPunct="1">
                <a:defRPr/>
              </a:pPr>
              <a:t>6/10/2013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eaLnBrk="1" hangingPunct="1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eaLnBrk="1" hangingPunct="1">
              <a:defRPr/>
            </a:pPr>
            <a:fld id="{2F465199-7BAF-4194-B2CF-1CB426D8B732}" type="slidenum">
              <a:rPr lang="en-US">
                <a:solidFill>
                  <a:prstClr val="black">
                    <a:tint val="75000"/>
                  </a:prstClr>
                </a:solidFill>
              </a:rPr>
              <a:pPr eaLnBrk="1" hangingPunct="1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44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ancercontrol.cancer.gov/IS/pdfs/MOHR_Executive_Summary_2-22-2013.pdf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ancercontrol.cancer.gov/IS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cancercontrol.cancer.gov/funding_apply.html#i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mp"/><Relationship Id="rId3" Type="http://schemas.openxmlformats.org/officeDocument/2006/relationships/hyperlink" Target="http://rtips.cancer.gov/rtips/index.do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11" Type="http://schemas.openxmlformats.org/officeDocument/2006/relationships/image" Target="../media/image30.tmp"/><Relationship Id="rId5" Type="http://schemas.openxmlformats.org/officeDocument/2006/relationships/image" Target="../media/image24.tmp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rtips.cancer.gov/rtips/register/index.do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hyperlink" Target="http://rtips.cancer.gov/rtips/contact.do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NCIdccpsISteam@mail.nih.gov" TargetMode="External"/><Relationship Id="rId5" Type="http://schemas.openxmlformats.org/officeDocument/2006/relationships/hyperlink" Target="http://dccps.cancer.gov/is/" TargetMode="External"/><Relationship Id="rId4" Type="http://schemas.openxmlformats.org/officeDocument/2006/relationships/hyperlink" Target="mailto:glasgowre@mail.nih.gov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cancercontrol.gov/IS/presentations.html" TargetMode="External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4"/>
          <p:cNvSpPr>
            <a:spLocks noChangeArrowheads="1"/>
          </p:cNvSpPr>
          <p:nvPr/>
        </p:nvSpPr>
        <p:spPr bwMode="auto">
          <a:xfrm>
            <a:off x="1371064" y="-7815"/>
            <a:ext cx="7772400" cy="68580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Implementation Science in </a:t>
            </a:r>
            <a:r>
              <a:rPr lang="en-US" sz="40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2013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  <a:defRPr/>
            </a:pPr>
            <a:r>
              <a:rPr lang="en-US" b="1" dirty="0">
                <a:solidFill>
                  <a:srgbClr val="003399"/>
                </a:solidFill>
                <a:ea typeface="ＭＳ Ｐゴシック" charset="-128"/>
              </a:rPr>
              <a:t>Russell E. Glasgow, Ph.D.</a:t>
            </a:r>
            <a:br>
              <a:rPr lang="en-US" b="1" dirty="0">
                <a:solidFill>
                  <a:srgbClr val="003399"/>
                </a:solidFill>
                <a:ea typeface="ＭＳ Ｐゴシック" charset="-128"/>
              </a:rPr>
            </a:br>
            <a:r>
              <a:rPr lang="en-US" b="1" dirty="0">
                <a:solidFill>
                  <a:srgbClr val="003399"/>
                </a:solidFill>
                <a:ea typeface="ＭＳ Ｐゴシック" charset="-128"/>
              </a:rPr>
              <a:t>Deputy Director</a:t>
            </a:r>
            <a:br>
              <a:rPr lang="en-US" b="1" dirty="0">
                <a:solidFill>
                  <a:srgbClr val="003399"/>
                </a:solidFill>
                <a:ea typeface="ＭＳ Ｐゴシック" charset="-128"/>
              </a:rPr>
            </a:br>
            <a:r>
              <a:rPr lang="en-US" b="1" dirty="0">
                <a:solidFill>
                  <a:srgbClr val="003399"/>
                </a:solidFill>
                <a:ea typeface="ＭＳ Ｐゴシック" charset="-128"/>
              </a:rPr>
              <a:t>Implementation Science</a:t>
            </a:r>
            <a:br>
              <a:rPr lang="en-US" b="1" dirty="0">
                <a:solidFill>
                  <a:srgbClr val="003399"/>
                </a:solidFill>
                <a:ea typeface="ＭＳ Ｐゴシック" charset="-128"/>
              </a:rPr>
            </a:br>
            <a:r>
              <a:rPr lang="en-US" b="1" dirty="0">
                <a:solidFill>
                  <a:srgbClr val="003399"/>
                </a:solidFill>
                <a:ea typeface="ＭＳ Ｐゴシック" charset="-128"/>
              </a:rPr>
              <a:t>National Cancer Institute</a:t>
            </a:r>
          </a:p>
          <a:p>
            <a:pPr marL="0" indent="0" algn="ctr">
              <a:buNone/>
              <a:defRPr/>
            </a:pPr>
            <a:endParaRPr lang="en-US" b="1" dirty="0">
              <a:solidFill>
                <a:srgbClr val="003399"/>
              </a:solidFill>
              <a:ea typeface="ＭＳ Ｐゴシック" charset="-128"/>
            </a:endParaRPr>
          </a:p>
          <a:p>
            <a:pPr marL="0" indent="0" algn="ctr">
              <a:buNone/>
              <a:defRPr/>
            </a:pPr>
            <a:r>
              <a:rPr lang="en-US" sz="1600" b="1" dirty="0">
                <a:solidFill>
                  <a:srgbClr val="003399"/>
                </a:solidFill>
              </a:rPr>
              <a:t>ISRII 6</a:t>
            </a:r>
            <a:r>
              <a:rPr lang="en-US" sz="1600" b="1" baseline="30000" dirty="0">
                <a:solidFill>
                  <a:srgbClr val="003399"/>
                </a:solidFill>
              </a:rPr>
              <a:t>th</a:t>
            </a:r>
            <a:r>
              <a:rPr lang="en-US" sz="1600" b="1" dirty="0">
                <a:solidFill>
                  <a:srgbClr val="003399"/>
                </a:solidFill>
              </a:rPr>
              <a:t> Scientific Meeting</a:t>
            </a:r>
          </a:p>
          <a:p>
            <a:pPr marL="0" indent="0" algn="ctr">
              <a:buNone/>
              <a:defRPr/>
            </a:pPr>
            <a:r>
              <a:rPr lang="en-US" sz="1600" b="1" dirty="0">
                <a:solidFill>
                  <a:srgbClr val="003399"/>
                </a:solidFill>
              </a:rPr>
              <a:t>Chicago – May </a:t>
            </a:r>
            <a:r>
              <a:rPr lang="en-US" sz="1600" b="1" dirty="0" smtClean="0">
                <a:solidFill>
                  <a:srgbClr val="003399"/>
                </a:solidFill>
              </a:rPr>
              <a:t>2013</a:t>
            </a:r>
            <a:endParaRPr lang="en-US" sz="1600" b="1" dirty="0">
              <a:solidFill>
                <a:srgbClr val="003399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00200" y="457200"/>
            <a:ext cx="7467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lang="en-US" sz="3200" b="1" kern="0" dirty="0">
              <a:solidFill>
                <a:srgbClr val="003399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103" name="Picture 1028" descr="http://t1.gstatic.com/images?q=tbn:ANd9GcQKe-Cmb26C1WlPUTxhtgq0Hp6CVtx8I84gNlN10DG9uZtklFnJN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3" y="5010150"/>
            <a:ext cx="29622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32226820"/>
              </p:ext>
            </p:extLst>
          </p:nvPr>
        </p:nvGraphicFramePr>
        <p:xfrm>
          <a:off x="-1" y="1397000"/>
          <a:ext cx="884321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207963" y="355600"/>
            <a:ext cx="8653462" cy="1054100"/>
          </a:xfrm>
          <a:prstGeom prst="rect">
            <a:avLst/>
          </a:prstGeo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endParaRPr lang="en-US" sz="2800" spc="200" dirty="0">
              <a:solidFill>
                <a:srgbClr val="5CB56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207963" y="5854700"/>
            <a:ext cx="8653462" cy="79692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lvl="1">
              <a:spcBef>
                <a:spcPts val="575"/>
              </a:spcBef>
              <a:buClr>
                <a:srgbClr val="DAEDEF"/>
              </a:buClr>
              <a:defRPr/>
            </a:pPr>
            <a:r>
              <a:rPr lang="en-US" sz="1400" spc="100" dirty="0">
                <a:solidFill>
                  <a:srgbClr val="003399"/>
                </a:solidFill>
                <a:latin typeface="Arial" charset="0"/>
                <a:ea typeface="ＭＳ Ｐゴシック" charset="0"/>
              </a:rPr>
              <a:t>Rabin &amp; Glasgow, Dissemination of interactive health communication programs, in Interactive Health Communication Technologies: Promising Strategies for Health Behavior Change. 2012</a:t>
            </a:r>
          </a:p>
          <a:p>
            <a:pPr marL="0" lvl="1">
              <a:spcBef>
                <a:spcPts val="575"/>
              </a:spcBef>
              <a:buClr>
                <a:srgbClr val="DAEDEF"/>
              </a:buClr>
              <a:defRPr/>
            </a:pPr>
            <a:r>
              <a:rPr lang="en-US" sz="1400" spc="100" dirty="0">
                <a:solidFill>
                  <a:srgbClr val="003399"/>
                </a:solidFill>
                <a:latin typeface="Arial" charset="0"/>
                <a:ea typeface="ＭＳ Ｐゴシック" charset="0"/>
              </a:rPr>
              <a:t>Sanchez et al. A Systematic Review of  </a:t>
            </a:r>
            <a:r>
              <a:rPr lang="en-US" sz="1400" spc="100" dirty="0" err="1">
                <a:solidFill>
                  <a:srgbClr val="003399"/>
                </a:solidFill>
                <a:latin typeface="Arial" charset="0"/>
                <a:ea typeface="ＭＳ Ｐゴシック" charset="0"/>
              </a:rPr>
              <a:t>eHealth</a:t>
            </a:r>
            <a:r>
              <a:rPr lang="en-US" sz="1400" spc="100" dirty="0">
                <a:solidFill>
                  <a:srgbClr val="003399"/>
                </a:solidFill>
                <a:latin typeface="Arial" charset="0"/>
                <a:ea typeface="ＭＳ Ｐゴシック" charset="0"/>
              </a:rPr>
              <a:t> Cancer Prevention and Control Interventions:  New Technology, Same Methods and Designs?  </a:t>
            </a:r>
            <a:r>
              <a:rPr lang="en-US" sz="1400" spc="100" dirty="0" err="1">
                <a:solidFill>
                  <a:srgbClr val="003399"/>
                </a:solidFill>
                <a:latin typeface="Arial" charset="0"/>
                <a:ea typeface="ＭＳ Ｐゴシック" charset="0"/>
              </a:rPr>
              <a:t>Transl</a:t>
            </a:r>
            <a:r>
              <a:rPr lang="en-US" sz="1400" spc="100" dirty="0">
                <a:solidFill>
                  <a:srgbClr val="003399"/>
                </a:solidFill>
                <a:latin typeface="Arial" charset="0"/>
                <a:ea typeface="ＭＳ Ｐゴシック" charset="0"/>
              </a:rPr>
              <a:t> </a:t>
            </a:r>
            <a:r>
              <a:rPr lang="en-US" sz="1400" spc="100" dirty="0" err="1">
                <a:solidFill>
                  <a:srgbClr val="003399"/>
                </a:solidFill>
                <a:latin typeface="Arial" charset="0"/>
                <a:ea typeface="ＭＳ Ｐゴシック" charset="0"/>
              </a:rPr>
              <a:t>Behav</a:t>
            </a:r>
            <a:r>
              <a:rPr lang="en-US" sz="1400" spc="100" dirty="0">
                <a:solidFill>
                  <a:srgbClr val="003399"/>
                </a:solidFill>
                <a:latin typeface="Arial" charset="0"/>
                <a:ea typeface="ＭＳ Ｐゴシック" charset="0"/>
              </a:rPr>
              <a:t> Med.  Under Review.</a:t>
            </a:r>
          </a:p>
          <a:p>
            <a:pPr marL="0" lvl="1">
              <a:spcBef>
                <a:spcPts val="575"/>
              </a:spcBef>
              <a:buClr>
                <a:srgbClr val="DAEDEF"/>
              </a:buClr>
              <a:defRPr/>
            </a:pPr>
            <a:endParaRPr lang="en-US" sz="1400" spc="100" dirty="0">
              <a:solidFill>
                <a:srgbClr val="003399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8675" y="215900"/>
            <a:ext cx="7315200" cy="811213"/>
          </a:xfrm>
          <a:ln/>
        </p:spPr>
        <p:txBody>
          <a:bodyPr/>
          <a:lstStyle/>
          <a:p>
            <a:pPr algn="ctr">
              <a:defRPr/>
            </a:pPr>
            <a:r>
              <a:rPr lang="en-US" dirty="0" err="1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eHEALTH</a:t>
            </a:r>
            <a:r>
              <a:rPr lang="en-US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REVIEW</a:t>
            </a:r>
            <a:endParaRPr lang="en-US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00200" y="114300"/>
            <a:ext cx="7315200" cy="823913"/>
          </a:xfrm>
        </p:spPr>
        <p:txBody>
          <a:bodyPr/>
          <a:lstStyle/>
          <a:p>
            <a:pPr algn="ctr">
              <a:defRPr/>
            </a:pPr>
            <a:r>
              <a:rPr lang="en-US" sz="3600" dirty="0" err="1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eHEALTH</a:t>
            </a:r>
            <a:r>
              <a:rPr lang="en-US" sz="36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REVIEW RESULTS</a:t>
            </a:r>
            <a:endParaRPr lang="en-US" sz="3600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7"/>
          <p:cNvSpPr>
            <a:spLocks noGrp="1"/>
          </p:cNvSpPr>
          <p:nvPr>
            <p:ph idx="1"/>
          </p:nvPr>
        </p:nvSpPr>
        <p:spPr>
          <a:xfrm>
            <a:off x="1600200" y="984250"/>
            <a:ext cx="7315200" cy="5248275"/>
          </a:xfrm>
        </p:spPr>
        <p:txBody>
          <a:bodyPr/>
          <a:lstStyle/>
          <a:p>
            <a:pPr marL="457200" indent="-457200"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rgbClr val="003399"/>
                </a:solidFill>
              </a:rPr>
              <a:t>Little variability in PRECIS scores across all studies</a:t>
            </a:r>
          </a:p>
          <a:p>
            <a:pPr marL="457200" indent="-457200"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rgbClr val="003399"/>
                </a:solidFill>
              </a:rPr>
              <a:t>Most fell midway along the PRECIS continuum</a:t>
            </a:r>
            <a:br>
              <a:rPr lang="en-US" sz="2400" dirty="0" smtClean="0">
                <a:solidFill>
                  <a:srgbClr val="003399"/>
                </a:solidFill>
              </a:rPr>
            </a:br>
            <a:r>
              <a:rPr lang="en-US" sz="2400" dirty="0" smtClean="0">
                <a:solidFill>
                  <a:srgbClr val="003399"/>
                </a:solidFill>
              </a:rPr>
              <a:t>composite mean = 3.12 (domain range, 2.7-3.6) </a:t>
            </a:r>
          </a:p>
          <a:p>
            <a:pPr marL="457200" indent="-457200"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rgbClr val="003399"/>
                </a:solidFill>
              </a:rPr>
              <a:t>Few reported practical feasibility criteria </a:t>
            </a:r>
            <a:br>
              <a:rPr lang="en-US" sz="2400" dirty="0" smtClean="0">
                <a:solidFill>
                  <a:srgbClr val="003399"/>
                </a:solidFill>
              </a:rPr>
            </a:br>
            <a:r>
              <a:rPr lang="en-US" sz="2400" dirty="0" smtClean="0">
                <a:solidFill>
                  <a:srgbClr val="003399"/>
                </a:solidFill>
              </a:rPr>
              <a:t>composite mean = 1.98 (domain range, 1.5 to 2.8 )</a:t>
            </a:r>
          </a:p>
          <a:p>
            <a:pPr marL="457200" indent="-457200"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rgbClr val="003399"/>
                </a:solidFill>
              </a:rPr>
              <a:t>Practical feasibility scores rated lower than PRECIS</a:t>
            </a:r>
          </a:p>
          <a:p>
            <a:pPr marL="457200" indent="-457200"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rgbClr val="003399"/>
                </a:solidFill>
              </a:rPr>
              <a:t>Significant differences by intervention settings, target population,  year published, and translation phase</a:t>
            </a:r>
          </a:p>
          <a:p>
            <a:pPr marL="457200" indent="-457200"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rgbClr val="003399"/>
                </a:solidFill>
              </a:rPr>
              <a:t>Trend analysis</a:t>
            </a:r>
          </a:p>
          <a:p>
            <a:pPr lvl="1">
              <a:buClr>
                <a:srgbClr val="003399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rgbClr val="003399"/>
                </a:solidFill>
              </a:rPr>
              <a:t>Significant increase—Experimental intervention flexibility domain</a:t>
            </a:r>
          </a:p>
          <a:p>
            <a:pPr lvl="1">
              <a:buClr>
                <a:srgbClr val="003399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rgbClr val="003399"/>
                </a:solidFill>
              </a:rPr>
              <a:t>Significant decrease—Intervention resources domain</a:t>
            </a:r>
          </a:p>
          <a:p>
            <a:pPr marL="457200" lvl="1" indent="0">
              <a:buClr>
                <a:srgbClr val="003399"/>
              </a:buClr>
              <a:buNone/>
              <a:defRPr/>
            </a:pPr>
            <a:endParaRPr lang="en-US" sz="2000" dirty="0" smtClean="0">
              <a:solidFill>
                <a:srgbClr val="003399"/>
              </a:solidFill>
            </a:endParaRPr>
          </a:p>
          <a:p>
            <a:pPr marL="0" lvl="1" indent="0">
              <a:buClr>
                <a:srgbClr val="003399"/>
              </a:buClr>
              <a:buNone/>
              <a:defRPr/>
            </a:pPr>
            <a:r>
              <a:rPr lang="en-US" sz="1400" dirty="0" smtClean="0">
                <a:solidFill>
                  <a:srgbClr val="003399"/>
                </a:solidFill>
                <a:latin typeface="Arial" charset="0"/>
                <a:ea typeface="ＭＳ Ｐゴシック" charset="0"/>
              </a:rPr>
              <a:t>Sanchez </a:t>
            </a:r>
            <a:r>
              <a:rPr lang="en-US" sz="1400" dirty="0">
                <a:solidFill>
                  <a:srgbClr val="003399"/>
                </a:solidFill>
                <a:latin typeface="Arial" charset="0"/>
                <a:ea typeface="ＭＳ Ｐゴシック" charset="0"/>
              </a:rPr>
              <a:t>et al. A Systematic Review of  </a:t>
            </a:r>
            <a:r>
              <a:rPr lang="en-US" sz="1400" dirty="0" err="1">
                <a:solidFill>
                  <a:srgbClr val="003399"/>
                </a:solidFill>
                <a:latin typeface="Arial" charset="0"/>
                <a:ea typeface="ＭＳ Ｐゴシック" charset="0"/>
              </a:rPr>
              <a:t>eHealth</a:t>
            </a:r>
            <a:r>
              <a:rPr lang="en-US" sz="1400" dirty="0">
                <a:solidFill>
                  <a:srgbClr val="003399"/>
                </a:solidFill>
                <a:latin typeface="Arial" charset="0"/>
                <a:ea typeface="ＭＳ Ｐゴシック" charset="0"/>
              </a:rPr>
              <a:t> Cancer Prevention and Control Interventions:  New Technology, Same Methods and Designs?  </a:t>
            </a:r>
            <a:r>
              <a:rPr lang="en-US" sz="1400" dirty="0" err="1">
                <a:solidFill>
                  <a:srgbClr val="003399"/>
                </a:solidFill>
                <a:latin typeface="Arial" charset="0"/>
                <a:ea typeface="ＭＳ Ｐゴシック" charset="0"/>
              </a:rPr>
              <a:t>Transl</a:t>
            </a:r>
            <a:r>
              <a:rPr lang="en-US" sz="1400" dirty="0">
                <a:solidFill>
                  <a:srgbClr val="003399"/>
                </a:solidFill>
                <a:latin typeface="Arial" charset="0"/>
                <a:ea typeface="ＭＳ Ｐゴシック" charset="0"/>
              </a:rPr>
              <a:t> </a:t>
            </a:r>
            <a:r>
              <a:rPr lang="en-US" sz="1400" dirty="0" err="1">
                <a:solidFill>
                  <a:srgbClr val="003399"/>
                </a:solidFill>
                <a:latin typeface="Arial" charset="0"/>
                <a:ea typeface="ＭＳ Ｐゴシック" charset="0"/>
              </a:rPr>
              <a:t>Behav</a:t>
            </a:r>
            <a:r>
              <a:rPr lang="en-US" sz="1400" dirty="0">
                <a:solidFill>
                  <a:srgbClr val="003399"/>
                </a:solidFill>
                <a:latin typeface="Arial" charset="0"/>
                <a:ea typeface="ＭＳ Ｐゴシック" charset="0"/>
              </a:rPr>
              <a:t> Med.  Under Review</a:t>
            </a:r>
            <a:r>
              <a:rPr lang="en-US" sz="1400" dirty="0" smtClean="0">
                <a:solidFill>
                  <a:srgbClr val="003399"/>
                </a:solidFill>
                <a:latin typeface="Arial" charset="0"/>
                <a:ea typeface="ＭＳ Ｐゴシック" charset="0"/>
              </a:rPr>
              <a:t>.</a:t>
            </a:r>
            <a:endParaRPr lang="en-US" sz="1400" dirty="0">
              <a:solidFill>
                <a:srgbClr val="003399"/>
              </a:solidFill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Object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1549400"/>
            <a:ext cx="4672012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Object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5" t="-6207" r="-1025" b="-5875"/>
          <a:stretch>
            <a:fillRect/>
          </a:stretch>
        </p:blipFill>
        <p:spPr bwMode="auto">
          <a:xfrm>
            <a:off x="4679950" y="1328738"/>
            <a:ext cx="433705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 Box 2"/>
          <p:cNvSpPr txBox="1">
            <a:spLocks noChangeArrowheads="1"/>
          </p:cNvSpPr>
          <p:nvPr/>
        </p:nvSpPr>
        <p:spPr bwMode="auto">
          <a:xfrm>
            <a:off x="165100" y="5829300"/>
            <a:ext cx="70993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eaLnBrk="1" hangingPunct="1">
              <a:spcAft>
                <a:spcPts val="1000"/>
              </a:spcAft>
            </a:pPr>
            <a:r>
              <a:rPr lang="en-US" sz="1200" b="1" dirty="0">
                <a:latin typeface="Arial" pitchFamily="34" charset="0"/>
              </a:rPr>
              <a:t>* Maximum and minimum PRECIS scores based on only studies for which all domains were scored</a:t>
            </a:r>
            <a:r>
              <a:rPr lang="en-US" sz="600" b="1" dirty="0">
                <a:latin typeface="Arial" pitchFamily="34" charset="0"/>
              </a:rPr>
              <a:t>.</a:t>
            </a:r>
            <a:endParaRPr lang="en-US" sz="1800" b="1" dirty="0">
              <a:latin typeface="Arial" pitchFamily="34" charset="0"/>
            </a:endParaRPr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1892300" y="1165225"/>
            <a:ext cx="558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/>
              <a:t>(a)</a:t>
            </a:r>
          </a:p>
        </p:txBody>
      </p:sp>
      <p:sp>
        <p:nvSpPr>
          <p:cNvPr id="16391" name="TextBox 7"/>
          <p:cNvSpPr txBox="1">
            <a:spLocks noChangeArrowheads="1"/>
          </p:cNvSpPr>
          <p:nvPr/>
        </p:nvSpPr>
        <p:spPr bwMode="auto">
          <a:xfrm>
            <a:off x="6870700" y="1144588"/>
            <a:ext cx="558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/>
              <a:t>(b)</a:t>
            </a:r>
          </a:p>
        </p:txBody>
      </p:sp>
      <p:sp>
        <p:nvSpPr>
          <p:cNvPr id="10" name="Text Placeholder 8"/>
          <p:cNvSpPr txBox="1">
            <a:spLocks/>
          </p:cNvSpPr>
          <p:nvPr/>
        </p:nvSpPr>
        <p:spPr>
          <a:xfrm>
            <a:off x="165100" y="6329363"/>
            <a:ext cx="8978900" cy="5334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53975" lvl="1" indent="-9525" defTabSz="4572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/>
            </a:pPr>
            <a:r>
              <a:rPr lang="en-US" sz="1400" dirty="0">
                <a:latin typeface="Arial" charset="0"/>
                <a:ea typeface="ＭＳ Ｐゴシック" charset="0"/>
              </a:rPr>
              <a:t>Sanchez et al. A Systematic Review of  </a:t>
            </a:r>
            <a:r>
              <a:rPr lang="en-US" sz="1400" dirty="0" err="1">
                <a:latin typeface="Arial" charset="0"/>
                <a:ea typeface="ＭＳ Ｐゴシック" charset="0"/>
              </a:rPr>
              <a:t>eHealth</a:t>
            </a:r>
            <a:r>
              <a:rPr lang="en-US" sz="1400" dirty="0">
                <a:latin typeface="Arial" charset="0"/>
                <a:ea typeface="ＭＳ Ｐゴシック" charset="0"/>
              </a:rPr>
              <a:t> Cancer Prevention and Control Interventions:  New Technology, Same Methods and Designs?  </a:t>
            </a:r>
            <a:r>
              <a:rPr lang="en-US" sz="1400" dirty="0" err="1">
                <a:latin typeface="Arial" charset="0"/>
                <a:ea typeface="ＭＳ Ｐゴシック" charset="0"/>
              </a:rPr>
              <a:t>Transl</a:t>
            </a:r>
            <a:r>
              <a:rPr lang="en-US" sz="1400" dirty="0">
                <a:latin typeface="Arial" charset="0"/>
                <a:ea typeface="ＭＳ Ｐゴシック" charset="0"/>
              </a:rPr>
              <a:t> </a:t>
            </a:r>
            <a:r>
              <a:rPr lang="en-US" sz="1400" dirty="0" err="1">
                <a:latin typeface="Arial" charset="0"/>
                <a:ea typeface="ＭＳ Ｐゴシック" charset="0"/>
              </a:rPr>
              <a:t>Behav</a:t>
            </a:r>
            <a:r>
              <a:rPr lang="en-US" sz="1400" dirty="0">
                <a:latin typeface="Arial" charset="0"/>
                <a:ea typeface="ＭＳ Ｐゴシック" charset="0"/>
              </a:rPr>
              <a:t> Med.  Under Review.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100" y="114300"/>
            <a:ext cx="8750300" cy="1143000"/>
          </a:xfrm>
        </p:spPr>
        <p:txBody>
          <a:bodyPr/>
          <a:lstStyle/>
          <a:p>
            <a:pPr algn="ctr"/>
            <a:r>
              <a:rPr lang="en-US" sz="22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Pragmatic Explanatory Continuum Indicator Summary (PRECIS) and Practical Feasibility “Spoke and Wheel” Diagrams:  (a) PRECIS lowest versus highest scored studies*; (b) Practical feasibility lowest versus highest scored </a:t>
            </a:r>
            <a:r>
              <a:rPr lang="en-US" sz="22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studies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/>
          <p:cNvSpPr>
            <a:spLocks noGrp="1"/>
          </p:cNvSpPr>
          <p:nvPr>
            <p:ph idx="1"/>
          </p:nvPr>
        </p:nvSpPr>
        <p:spPr>
          <a:xfrm>
            <a:off x="1562100" y="1524000"/>
            <a:ext cx="7315200" cy="5017477"/>
          </a:xfrm>
        </p:spPr>
        <p:txBody>
          <a:bodyPr>
            <a:normAutofit/>
          </a:bodyPr>
          <a:lstStyle/>
          <a:p>
            <a:pPr marL="457200" indent="-457200" eaLnBrk="1" hangingPunct="1">
              <a:buClr>
                <a:srgbClr val="003399"/>
              </a:buClr>
              <a:buFont typeface="+mj-lt"/>
              <a:buAutoNum type="arabicPeriod"/>
              <a:defRPr/>
            </a:pPr>
            <a:r>
              <a:rPr lang="en-US" sz="2400" b="1" u="sng" dirty="0">
                <a:solidFill>
                  <a:srgbClr val="003399"/>
                </a:solidFill>
                <a:cs typeface="Arial" pitchFamily="34" charset="0"/>
              </a:rPr>
              <a:t>Required Criteria</a:t>
            </a:r>
            <a:endParaRPr lang="en-US" sz="2400" b="1" dirty="0">
              <a:solidFill>
                <a:srgbClr val="003399"/>
              </a:solidFill>
              <a:cs typeface="Arial" pitchFamily="34" charset="0"/>
            </a:endParaRPr>
          </a:p>
          <a:p>
            <a:pPr marL="1035050" lvl="1" indent="-342900" eaLnBrk="1" hangingPunct="1"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000" dirty="0" smtClean="0">
                <a:solidFill>
                  <a:srgbClr val="003399"/>
                </a:solidFill>
                <a:cs typeface="Arial" pitchFamily="34" charset="0"/>
              </a:rPr>
              <a:t>Important </a:t>
            </a:r>
            <a:r>
              <a:rPr lang="en-US" sz="2000" dirty="0">
                <a:solidFill>
                  <a:srgbClr val="003399"/>
                </a:solidFill>
                <a:cs typeface="Arial" pitchFamily="34" charset="0"/>
              </a:rPr>
              <a:t>to stakeholders</a:t>
            </a:r>
          </a:p>
          <a:p>
            <a:pPr marL="1035050" lvl="1" indent="-342900" eaLnBrk="1" hangingPunct="1"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000" dirty="0" smtClean="0">
                <a:solidFill>
                  <a:srgbClr val="003399"/>
                </a:solidFill>
                <a:cs typeface="Arial" pitchFamily="34" charset="0"/>
              </a:rPr>
              <a:t>Burden </a:t>
            </a:r>
            <a:r>
              <a:rPr lang="en-US" sz="2000" dirty="0">
                <a:solidFill>
                  <a:srgbClr val="003399"/>
                </a:solidFill>
                <a:cs typeface="Arial" pitchFamily="34" charset="0"/>
              </a:rPr>
              <a:t>is low to moderate</a:t>
            </a:r>
          </a:p>
          <a:p>
            <a:pPr marL="1035050" lvl="1" indent="-342900" eaLnBrk="1" hangingPunct="1"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000" dirty="0" smtClean="0">
                <a:solidFill>
                  <a:srgbClr val="003399"/>
                </a:solidFill>
                <a:cs typeface="Arial" pitchFamily="34" charset="0"/>
              </a:rPr>
              <a:t>Broadly applicable</a:t>
            </a:r>
            <a:r>
              <a:rPr lang="en-US" sz="2000" dirty="0">
                <a:solidFill>
                  <a:srgbClr val="003399"/>
                </a:solidFill>
                <a:cs typeface="Arial" pitchFamily="34" charset="0"/>
              </a:rPr>
              <a:t>, has norms to interpret</a:t>
            </a:r>
          </a:p>
          <a:p>
            <a:pPr marL="1035050" lvl="1" indent="-342900" eaLnBrk="1" hangingPunct="1"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000" dirty="0" smtClean="0">
                <a:solidFill>
                  <a:srgbClr val="003399"/>
                </a:solidFill>
                <a:cs typeface="Arial" pitchFamily="34" charset="0"/>
              </a:rPr>
              <a:t>Sensitive </a:t>
            </a:r>
            <a:r>
              <a:rPr lang="en-US" sz="2000" dirty="0">
                <a:solidFill>
                  <a:srgbClr val="003399"/>
                </a:solidFill>
                <a:cs typeface="Arial" pitchFamily="34" charset="0"/>
              </a:rPr>
              <a:t>to change</a:t>
            </a:r>
          </a:p>
          <a:p>
            <a:pPr marL="457200" indent="-457200" eaLnBrk="1" hangingPunct="1">
              <a:buClr>
                <a:srgbClr val="003399"/>
              </a:buClr>
              <a:buFont typeface="+mj-lt"/>
              <a:buAutoNum type="arabicPeriod"/>
              <a:defRPr/>
            </a:pPr>
            <a:r>
              <a:rPr lang="en-US" sz="2400" b="1" u="sng" dirty="0" smtClean="0">
                <a:solidFill>
                  <a:srgbClr val="003399"/>
                </a:solidFill>
                <a:cs typeface="Arial" pitchFamily="34" charset="0"/>
              </a:rPr>
              <a:t>Additional </a:t>
            </a:r>
            <a:r>
              <a:rPr lang="en-US" sz="2400" b="1" u="sng" dirty="0">
                <a:solidFill>
                  <a:srgbClr val="003399"/>
                </a:solidFill>
                <a:cs typeface="Arial" pitchFamily="34" charset="0"/>
              </a:rPr>
              <a:t>Criteria</a:t>
            </a:r>
            <a:endParaRPr lang="en-US" sz="2400" b="1" dirty="0">
              <a:solidFill>
                <a:srgbClr val="003399"/>
              </a:solidFill>
              <a:cs typeface="Arial" pitchFamily="34" charset="0"/>
            </a:endParaRPr>
          </a:p>
          <a:p>
            <a:pPr marL="1035050" lvl="1" indent="-342900" eaLnBrk="1" hangingPunct="1"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000" dirty="0" smtClean="0">
                <a:solidFill>
                  <a:srgbClr val="003399"/>
                </a:solidFill>
                <a:cs typeface="Arial" pitchFamily="34" charset="0"/>
              </a:rPr>
              <a:t>Actionable</a:t>
            </a:r>
          </a:p>
          <a:p>
            <a:pPr marL="1035050" lvl="1" indent="-342900" eaLnBrk="1" hangingPunct="1"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000" dirty="0" smtClean="0">
                <a:solidFill>
                  <a:srgbClr val="003399"/>
                </a:solidFill>
                <a:cs typeface="Arial" pitchFamily="34" charset="0"/>
              </a:rPr>
              <a:t>Low probability of harm</a:t>
            </a:r>
          </a:p>
          <a:p>
            <a:pPr marL="1035050" lvl="1" indent="-342900" eaLnBrk="1" hangingPunct="1"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000" dirty="0" smtClean="0">
                <a:solidFill>
                  <a:srgbClr val="003399"/>
                </a:solidFill>
                <a:cs typeface="Arial" pitchFamily="34" charset="0"/>
              </a:rPr>
              <a:t>Addresses public health goal(s)</a:t>
            </a:r>
          </a:p>
          <a:p>
            <a:pPr marL="1035050" lvl="1" indent="-342900" eaLnBrk="1" hangingPunct="1"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000" dirty="0" smtClean="0">
                <a:solidFill>
                  <a:srgbClr val="003399"/>
                </a:solidFill>
                <a:cs typeface="Arial" pitchFamily="34" charset="0"/>
              </a:rPr>
              <a:t>Related to theory or model</a:t>
            </a:r>
          </a:p>
          <a:p>
            <a:pPr marL="1035050" lvl="1" indent="-342900" eaLnBrk="1" hangingPunct="1"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ja-JP" altLang="en-US" sz="2000" dirty="0" smtClean="0">
                <a:solidFill>
                  <a:srgbClr val="003399"/>
                </a:solidFill>
                <a:cs typeface="Arial" pitchFamily="34" charset="0"/>
              </a:rPr>
              <a:t>“</a:t>
            </a:r>
            <a:r>
              <a:rPr lang="en-US" sz="2000" dirty="0" smtClean="0">
                <a:solidFill>
                  <a:srgbClr val="003399"/>
                </a:solidFill>
                <a:cs typeface="Arial" pitchFamily="34" charset="0"/>
              </a:rPr>
              <a:t>Maps</a:t>
            </a:r>
            <a:r>
              <a:rPr lang="ja-JP" altLang="en-US" sz="2000" dirty="0" smtClean="0">
                <a:solidFill>
                  <a:srgbClr val="003399"/>
                </a:solidFill>
                <a:cs typeface="Arial" pitchFamily="34" charset="0"/>
              </a:rPr>
              <a:t>”</a:t>
            </a:r>
            <a:r>
              <a:rPr lang="en-US" sz="2000" dirty="0" smtClean="0">
                <a:solidFill>
                  <a:srgbClr val="003399"/>
                </a:solidFill>
                <a:cs typeface="Arial" pitchFamily="34" charset="0"/>
              </a:rPr>
              <a:t> to </a:t>
            </a:r>
            <a:r>
              <a:rPr lang="ja-JP" altLang="en-US" sz="2000" dirty="0" smtClean="0">
                <a:solidFill>
                  <a:srgbClr val="003399"/>
                </a:solidFill>
                <a:cs typeface="Arial" pitchFamily="34" charset="0"/>
              </a:rPr>
              <a:t>“</a:t>
            </a:r>
            <a:r>
              <a:rPr lang="en-US" sz="2000" dirty="0" smtClean="0">
                <a:solidFill>
                  <a:srgbClr val="003399"/>
                </a:solidFill>
                <a:cs typeface="Arial" pitchFamily="34" charset="0"/>
              </a:rPr>
              <a:t>gold standard</a:t>
            </a:r>
            <a:r>
              <a:rPr lang="ja-JP" altLang="en-US" sz="2000" dirty="0" smtClean="0">
                <a:solidFill>
                  <a:srgbClr val="003399"/>
                </a:solidFill>
                <a:cs typeface="Arial" pitchFamily="34" charset="0"/>
              </a:rPr>
              <a:t>”</a:t>
            </a:r>
            <a:r>
              <a:rPr lang="en-US" sz="2000" dirty="0" smtClean="0">
                <a:solidFill>
                  <a:srgbClr val="003399"/>
                </a:solidFill>
                <a:cs typeface="Arial" pitchFamily="34" charset="0"/>
              </a:rPr>
              <a:t> metric or measure</a:t>
            </a:r>
          </a:p>
          <a:p>
            <a:pPr marL="0" lvl="1" indent="0" eaLnBrk="1" hangingPunct="1">
              <a:buClr>
                <a:srgbClr val="003399"/>
              </a:buClr>
              <a:buNone/>
              <a:defRPr/>
            </a:pPr>
            <a:endParaRPr lang="en-US" sz="2000" dirty="0" smtClean="0">
              <a:solidFill>
                <a:srgbClr val="003399"/>
              </a:solidFill>
              <a:latin typeface="Arial" pitchFamily="34" charset="0"/>
              <a:cs typeface="Arial" pitchFamily="34" charset="0"/>
            </a:endParaRPr>
          </a:p>
          <a:p>
            <a:pPr marL="0" lvl="1" indent="0" eaLnBrk="1" hangingPunct="1">
              <a:buClr>
                <a:srgbClr val="003399"/>
              </a:buClr>
              <a:buNone/>
              <a:defRPr/>
            </a:pPr>
            <a:r>
              <a:rPr lang="en-US" sz="14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Riley</a:t>
            </a:r>
            <a:r>
              <a:rPr lang="en-US" sz="1400" dirty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, W. T. &amp; </a:t>
            </a:r>
            <a:r>
              <a:rPr lang="en-US" sz="14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 Glasgow</a:t>
            </a:r>
            <a:r>
              <a:rPr lang="en-US" sz="1400" dirty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, R. E. </a:t>
            </a:r>
            <a:r>
              <a:rPr lang="en-US" sz="14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Pragmatic </a:t>
            </a:r>
            <a:r>
              <a:rPr lang="en-US" sz="1400" dirty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measures…</a:t>
            </a:r>
            <a:r>
              <a:rPr lang="en-US" sz="1400" i="1" dirty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 Am J </a:t>
            </a:r>
            <a:r>
              <a:rPr lang="en-US" sz="1400" i="1" dirty="0" err="1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Prev</a:t>
            </a:r>
            <a:r>
              <a:rPr lang="en-US" sz="1400" i="1" dirty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i="1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Med. 2013.</a:t>
            </a:r>
            <a:endParaRPr lang="en-US" sz="1400" dirty="0">
              <a:solidFill>
                <a:srgbClr val="003399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62100" y="257175"/>
            <a:ext cx="7315200" cy="11430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40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Pragmatic Measures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 txBox="1">
            <a:spLocks/>
          </p:cNvSpPr>
          <p:nvPr/>
        </p:nvSpPr>
        <p:spPr bwMode="auto">
          <a:xfrm>
            <a:off x="1465263" y="795338"/>
            <a:ext cx="705485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endParaRPr lang="en-US" sz="3200" b="1">
              <a:solidFill>
                <a:srgbClr val="002060"/>
              </a:solidFill>
              <a:latin typeface="Trebuchet MS" pitchFamily="34" charset="0"/>
              <a:ea typeface="ＭＳ Ｐゴシック" pitchFamily="34" charset="-128"/>
            </a:endParaRPr>
          </a:p>
        </p:txBody>
      </p:sp>
      <p:sp>
        <p:nvSpPr>
          <p:cNvPr id="48136" name="Content Placeholder 18"/>
          <p:cNvSpPr>
            <a:spLocks noGrp="1"/>
          </p:cNvSpPr>
          <p:nvPr>
            <p:ph idx="1"/>
          </p:nvPr>
        </p:nvSpPr>
        <p:spPr>
          <a:xfrm>
            <a:off x="152400" y="4230688"/>
            <a:ext cx="6356350" cy="1871662"/>
          </a:xfrm>
        </p:spPr>
        <p:txBody>
          <a:bodyPr>
            <a:noAutofit/>
          </a:bodyPr>
          <a:lstStyle/>
          <a:p>
            <a:pPr eaLnBrk="1" hangingPunct="1">
              <a:buClr>
                <a:srgbClr val="003399"/>
              </a:buClr>
              <a:buSzPct val="110000"/>
              <a:buFont typeface="Wingdings" pitchFamily="2" charset="2"/>
              <a:buChar char="§"/>
              <a:defRPr/>
            </a:pPr>
            <a:r>
              <a:rPr lang="en-US" sz="1800" b="1" dirty="0" smtClean="0">
                <a:solidFill>
                  <a:srgbClr val="003399"/>
                </a:solidFill>
              </a:rPr>
              <a:t>To engage research community and stakeholders in </a:t>
            </a:r>
            <a:r>
              <a:rPr lang="en-US" sz="1800" b="1" u="sng" dirty="0" smtClean="0">
                <a:solidFill>
                  <a:srgbClr val="003399"/>
                </a:solidFill>
              </a:rPr>
              <a:t>sharing</a:t>
            </a:r>
            <a:r>
              <a:rPr lang="en-US" sz="1800" b="1" dirty="0" smtClean="0">
                <a:solidFill>
                  <a:srgbClr val="003399"/>
                </a:solidFill>
              </a:rPr>
              <a:t>, </a:t>
            </a:r>
            <a:r>
              <a:rPr lang="en-US" sz="1800" b="1" u="sng" dirty="0" smtClean="0">
                <a:solidFill>
                  <a:srgbClr val="003399"/>
                </a:solidFill>
              </a:rPr>
              <a:t>commenting</a:t>
            </a:r>
            <a:r>
              <a:rPr lang="en-US" sz="1800" b="1" dirty="0" smtClean="0">
                <a:solidFill>
                  <a:srgbClr val="003399"/>
                </a:solidFill>
              </a:rPr>
              <a:t> on, and </a:t>
            </a:r>
            <a:r>
              <a:rPr lang="en-US" sz="1800" b="1" u="sng" dirty="0" smtClean="0">
                <a:solidFill>
                  <a:srgbClr val="003399"/>
                </a:solidFill>
              </a:rPr>
              <a:t>rating</a:t>
            </a:r>
            <a:r>
              <a:rPr lang="en-US" sz="1800" b="1" dirty="0" smtClean="0">
                <a:solidFill>
                  <a:srgbClr val="003399"/>
                </a:solidFill>
              </a:rPr>
              <a:t> measures of key D&amp;I constructs.</a:t>
            </a:r>
            <a:br>
              <a:rPr lang="en-US" sz="1800" b="1" dirty="0" smtClean="0">
                <a:solidFill>
                  <a:srgbClr val="003399"/>
                </a:solidFill>
              </a:rPr>
            </a:br>
            <a:endParaRPr lang="en-US" sz="1800" b="1" dirty="0">
              <a:solidFill>
                <a:srgbClr val="003399"/>
              </a:solidFill>
            </a:endParaRPr>
          </a:p>
          <a:p>
            <a:pPr eaLnBrk="1" hangingPunct="1">
              <a:buClr>
                <a:srgbClr val="003399"/>
              </a:buClr>
              <a:buSzPct val="110000"/>
              <a:buFont typeface="Wingdings" pitchFamily="2" charset="2"/>
              <a:buChar char="§"/>
              <a:defRPr/>
            </a:pPr>
            <a:r>
              <a:rPr lang="en-US" sz="1800" b="1" dirty="0">
                <a:solidFill>
                  <a:srgbClr val="003399"/>
                </a:solidFill>
              </a:rPr>
              <a:t>To provide a resource for investigators in writing grants and designing studies, and eventually, data sharing among interested parties to advance </a:t>
            </a:r>
            <a:r>
              <a:rPr lang="en-US" sz="1800" b="1" dirty="0" smtClean="0">
                <a:solidFill>
                  <a:srgbClr val="003399"/>
                </a:solidFill>
              </a:rPr>
              <a:t>science</a:t>
            </a:r>
            <a:endParaRPr lang="en-US" sz="1800" b="1" dirty="0">
              <a:solidFill>
                <a:srgbClr val="003399"/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914400" y="114300"/>
            <a:ext cx="73152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ＭＳ Ｐゴシック" pitchFamily="1" charset="-128"/>
                <a:cs typeface="ＭＳ Ｐゴシック" pitchFamily="1" charset="-128"/>
              </a:rPr>
              <a:t>Dissemination and Implementation Measures Initiative</a:t>
            </a:r>
            <a:endParaRPr lang="en-US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85"/>
          <a:stretch>
            <a:fillRect/>
          </a:stretch>
        </p:blipFill>
        <p:spPr bwMode="auto">
          <a:xfrm>
            <a:off x="462335" y="1821225"/>
            <a:ext cx="4529138" cy="1852613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8" name="Rectangle 3"/>
          <p:cNvSpPr>
            <a:spLocks noChangeArrowheads="1"/>
          </p:cNvSpPr>
          <p:nvPr/>
        </p:nvSpPr>
        <p:spPr bwMode="auto">
          <a:xfrm>
            <a:off x="5116514" y="1500188"/>
            <a:ext cx="3910256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buClr>
                <a:srgbClr val="0070C0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ＭＳ Ｐゴシック" pitchFamily="34" charset="-128"/>
              </a:rPr>
              <a:t>GEM-D&amp;I Homepage: </a:t>
            </a:r>
            <a:r>
              <a:rPr lang="en-US" b="1" u="sng" dirty="0">
                <a:solidFill>
                  <a:schemeClr val="accent2"/>
                </a:solidFill>
              </a:rPr>
              <a:t>www.gem-beta.org/GEM-DI</a:t>
            </a:r>
          </a:p>
          <a:p>
            <a:pPr algn="ctr">
              <a:buClr>
                <a:srgbClr val="0070C0"/>
              </a:buClr>
            </a:pPr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ea typeface="ＭＳ Ｐゴシック" pitchFamily="34" charset="-128"/>
              </a:rPr>
              <a:t>D&amp;I workspace launched on GEM in March 2012</a:t>
            </a:r>
          </a:p>
          <a:p>
            <a:pPr algn="ctr">
              <a:buClr>
                <a:srgbClr val="0070C0"/>
              </a:buClr>
            </a:pPr>
            <a:endParaRPr lang="en-US" sz="1400" b="1" dirty="0">
              <a:solidFill>
                <a:srgbClr val="C00000"/>
              </a:solidFill>
              <a:latin typeface="Trebuchet MS" pitchFamily="34" charset="0"/>
              <a:ea typeface="ＭＳ Ｐゴシック" pitchFamily="34" charset="-128"/>
            </a:endParaRPr>
          </a:p>
          <a:p>
            <a:pPr algn="ctr">
              <a:buClr>
                <a:srgbClr val="0070C0"/>
              </a:buClr>
            </a:pPr>
            <a:r>
              <a:rPr lang="en-US" sz="1800" b="1" dirty="0">
                <a:solidFill>
                  <a:srgbClr val="003399"/>
                </a:solidFill>
                <a:latin typeface="+mn-lt"/>
              </a:rPr>
              <a:t>120 measures available, across 45 constructs.</a:t>
            </a:r>
          </a:p>
        </p:txBody>
      </p:sp>
      <p:pic>
        <p:nvPicPr>
          <p:cNvPr id="18439" name="Picture 2" descr="http://appinions.com/wp-content/uploads/2012/01/measureTape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1"/>
          <a:stretch>
            <a:fillRect/>
          </a:stretch>
        </p:blipFill>
        <p:spPr bwMode="auto">
          <a:xfrm rot="1112046">
            <a:off x="5922963" y="4403725"/>
            <a:ext cx="3048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6" descr="List of 10 behavioral and mental health domains and the suggested measure for each domain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8059475"/>
              </p:ext>
            </p:extLst>
          </p:nvPr>
        </p:nvGraphicFramePr>
        <p:xfrm>
          <a:off x="711200" y="919163"/>
          <a:ext cx="7737475" cy="576932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892116"/>
                <a:gridCol w="5845359"/>
              </a:tblGrid>
              <a:tr h="3714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Domain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50079" marR="50079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Final Measure (Source)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50079" marR="50079" marT="0" marB="0" horzOverflow="overflow"/>
                </a:tc>
              </a:tr>
              <a:tr h="490685">
                <a:tc>
                  <a:txBody>
                    <a:bodyPr/>
                    <a:lstStyle/>
                    <a:p>
                      <a:pPr marL="231775" marR="0" lvl="0" indent="-231775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1.	Overall Health Status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50079" marR="50079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 item:  BRFSS Questionnaire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50079" marR="50079" marT="0" marB="0" horzOverflow="overflow"/>
                </a:tc>
              </a:tr>
              <a:tr h="490685">
                <a:tc>
                  <a:txBody>
                    <a:bodyPr/>
                    <a:lstStyle/>
                    <a:p>
                      <a:pPr marL="231775" marR="0" lvl="0" indent="-231775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0"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</a:rPr>
                        <a:t>2.	Eating Patterns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50079" marR="50079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</a:rPr>
                        <a:t>3 items:  Modified from Starting the Conversation (STC)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</a:rPr>
                        <a:t>[Adapted from Paxton AE et al. Am J </a:t>
                      </a:r>
                      <a:r>
                        <a:rPr kumimoji="0" lang="en-US" sz="14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</a:rPr>
                        <a:t>Prev</a:t>
                      </a: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</a:rPr>
                        <a:t> Med 2011;40(1):67-71]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50079" marR="50079" marT="0" marB="0" horzOverflow="overflow"/>
                </a:tc>
              </a:tr>
              <a:tr h="490685">
                <a:tc>
                  <a:txBody>
                    <a:bodyPr/>
                    <a:lstStyle/>
                    <a:p>
                      <a:pPr marL="231775" marR="0" lvl="0" indent="-231775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0"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</a:rPr>
                        <a:t>3.	Physical Activity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50079" marR="50079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</a:rPr>
                        <a:t>2 items:  The Exercise Vital Sign </a:t>
                      </a:r>
                      <a:b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</a:rPr>
                      </a:b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</a:rPr>
                        <a:t>[</a:t>
                      </a:r>
                      <a:r>
                        <a:rPr kumimoji="0" lang="en-US" sz="14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</a:rPr>
                        <a:t>Sallis</a:t>
                      </a: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</a:rPr>
                        <a:t> R. Br J Sports Med 2011;45(6):473-474] 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50079" marR="50079" marT="0" marB="0" horzOverflow="overflow"/>
                </a:tc>
              </a:tr>
              <a:tr h="490685">
                <a:tc>
                  <a:txBody>
                    <a:bodyPr/>
                    <a:lstStyle/>
                    <a:p>
                      <a:pPr marL="231775" marR="0" lvl="0" indent="-231775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4.	Stress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50079" marR="50079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 item:  Distress Thermometer </a:t>
                      </a:r>
                      <a:b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[Roth AJ, et al. Cancer 1998;15(82):1904-1908]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50079" marR="50079" marT="0" marB="0" horzOverflow="overflow"/>
                </a:tc>
              </a:tr>
              <a:tr h="490685">
                <a:tc>
                  <a:txBody>
                    <a:bodyPr/>
                    <a:lstStyle/>
                    <a:p>
                      <a:pPr marL="231775" marR="0" lvl="0" indent="-231775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5.	Anxiety and Depression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50079" marR="50079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4 items:  Patient Health Questionnaire—Depression &amp; Anxiety (PHQ-4) [Kroenke K, et al. Psychosomatics 2009;50(6):613-621]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50079" marR="50079" marT="0" marB="0" horzOverflow="overflow"/>
                </a:tc>
              </a:tr>
              <a:tr h="490685">
                <a:tc>
                  <a:txBody>
                    <a:bodyPr/>
                    <a:lstStyle/>
                    <a:p>
                      <a:pPr marL="231775" marR="0" lvl="0" indent="-231775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6.	Sleep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50079" marR="50079" marT="0" marB="0" horzOverflow="overflow"/>
                </a:tc>
                <a:tc>
                  <a:txBody>
                    <a:bodyPr/>
                    <a:lstStyle/>
                    <a:p>
                      <a:pPr marL="801688" marR="0" lvl="0" indent="-696913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 items:  	a.  Adapted from BRFSS</a:t>
                      </a:r>
                    </a:p>
                    <a:p>
                      <a:pPr marL="914400" marR="0" lvl="0" indent="-809625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	b.  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Neuro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-QOL [Item PQSLP04]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50079" marR="50079" marT="0" marB="0" horzOverflow="overflow"/>
                </a:tc>
              </a:tr>
              <a:tr h="490685">
                <a:tc>
                  <a:txBody>
                    <a:bodyPr/>
                    <a:lstStyle/>
                    <a:p>
                      <a:pPr marL="231775" marR="0" lvl="0" indent="-231775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0"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</a:rPr>
                        <a:t>7.	Smoking/Tobacco Use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50079" marR="50079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</a:rPr>
                        <a:t>2 items:  Tobacco Use Screener </a:t>
                      </a:r>
                      <a:b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</a:rPr>
                      </a:b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</a:rPr>
                        <a:t>[Adapted from YRBSS Questionnaire]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50079" marR="50079" marT="0" marB="0" horzOverflow="overflow"/>
                </a:tc>
              </a:tr>
              <a:tr h="490685">
                <a:tc>
                  <a:txBody>
                    <a:bodyPr/>
                    <a:lstStyle/>
                    <a:p>
                      <a:pPr marL="231775" marR="0" lvl="0" indent="-231775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0"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</a:rPr>
                        <a:t>8.	Risky Drinking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50079" marR="50079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</a:rPr>
                        <a:t>1 item:  Alcohol Use Screener </a:t>
                      </a:r>
                      <a:b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</a:rPr>
                      </a:b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</a:rPr>
                        <a:t>[Smith et al. J Gen </a:t>
                      </a:r>
                      <a:r>
                        <a:rPr kumimoji="0" lang="en-US" sz="14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</a:rPr>
                        <a:t>Int</a:t>
                      </a: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</a:rPr>
                        <a:t> Med 2009;24(7):783-788]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50079" marR="50079" marT="0" marB="0" horzOverflow="overflow"/>
                </a:tc>
              </a:tr>
              <a:tr h="490685">
                <a:tc>
                  <a:txBody>
                    <a:bodyPr/>
                    <a:lstStyle/>
                    <a:p>
                      <a:pPr marL="231775" marR="0" lvl="0" indent="-231775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9.	Substance Abuse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50079" marR="50079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 item:  NIDA Quick Screen </a:t>
                      </a:r>
                      <a:b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[Smith PC et al. Arch 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Int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Med 2010;170(13):1155-1160]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50079" marR="50079" marT="0" marB="0" horzOverflow="overflow"/>
                </a:tc>
              </a:tr>
              <a:tr h="981370">
                <a:tc>
                  <a:txBody>
                    <a:bodyPr/>
                    <a:lstStyle/>
                    <a:p>
                      <a:pPr marL="231775" marR="0" lvl="0" indent="-231775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 Narrow" pitchFamily="34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10. Demographics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50079" marR="50079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9 items:  Sex, date of birth, race, ethnicity, English fluency, occupation, household income, marital status, education, address, insurance status, veteran</a:t>
                      </a:r>
                      <a:r>
                        <a:rPr kumimoji="0" lang="ja-JP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’</a:t>
                      </a:r>
                      <a:r>
                        <a:rPr kumimoji="0" lang="en-US" altLang="ja-JP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 status.  Multiple sources including:  Census Bureau, IOM, and National Health Interview Survey (NHIS)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50079" marR="50079" marT="0" marB="0" horzOverflow="overflow"/>
                </a:tc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6700" y="141288"/>
            <a:ext cx="8628063" cy="65405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EHR Measures for Primary </a:t>
            </a:r>
            <a:r>
              <a:rPr lang="en-US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Care</a:t>
            </a:r>
            <a:endParaRPr lang="en-US" sz="2700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idx="1"/>
          </p:nvPr>
        </p:nvSpPr>
        <p:spPr>
          <a:xfrm>
            <a:off x="1692275" y="1384299"/>
            <a:ext cx="6635750" cy="5540131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rgbClr val="003399"/>
                </a:solidFill>
                <a:cs typeface="Arial" pitchFamily="34" charset="0"/>
              </a:rPr>
              <a:t>Questions </a:t>
            </a:r>
            <a:r>
              <a:rPr lang="en-US" sz="2400" dirty="0">
                <a:solidFill>
                  <a:srgbClr val="003399"/>
                </a:solidFill>
                <a:cs typeface="Arial" pitchFamily="34" charset="0"/>
              </a:rPr>
              <a:t>from and important to </a:t>
            </a:r>
            <a:r>
              <a:rPr lang="en-US" sz="2400" dirty="0" smtClean="0">
                <a:solidFill>
                  <a:srgbClr val="003399"/>
                </a:solidFill>
                <a:cs typeface="Arial" pitchFamily="34" charset="0"/>
              </a:rPr>
              <a:t>stakeholders</a:t>
            </a:r>
          </a:p>
          <a:p>
            <a:pPr marL="45720" indent="0" eaLnBrk="1" hangingPunct="1">
              <a:buFont typeface="Wingdings" pitchFamily="2" charset="2"/>
              <a:buChar char="§"/>
              <a:defRPr/>
            </a:pPr>
            <a:endParaRPr lang="en-US" sz="2400" dirty="0" smtClean="0">
              <a:solidFill>
                <a:srgbClr val="003399"/>
              </a:solidFill>
              <a:cs typeface="Arial" pitchFamily="34" charset="0"/>
            </a:endParaRP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rgbClr val="003399"/>
                </a:solidFill>
                <a:cs typeface="Arial" pitchFamily="34" charset="0"/>
              </a:rPr>
              <a:t>Multiple</a:t>
            </a:r>
            <a:r>
              <a:rPr lang="en-US" sz="2400" dirty="0">
                <a:solidFill>
                  <a:srgbClr val="003399"/>
                </a:solidFill>
                <a:cs typeface="Arial" pitchFamily="34" charset="0"/>
              </a:rPr>
              <a:t>, heterogeneous </a:t>
            </a:r>
            <a:r>
              <a:rPr lang="en-US" sz="2400" dirty="0" smtClean="0">
                <a:solidFill>
                  <a:srgbClr val="003399"/>
                </a:solidFill>
                <a:cs typeface="Arial" pitchFamily="34" charset="0"/>
              </a:rPr>
              <a:t>settings</a:t>
            </a:r>
          </a:p>
          <a:p>
            <a:pPr marL="45720" indent="0" eaLnBrk="1" hangingPunct="1">
              <a:buFont typeface="Wingdings" pitchFamily="2" charset="2"/>
              <a:buChar char="§"/>
              <a:defRPr/>
            </a:pPr>
            <a:endParaRPr lang="en-US" sz="2400" dirty="0" smtClean="0">
              <a:solidFill>
                <a:srgbClr val="003399"/>
              </a:solidFill>
              <a:cs typeface="Arial" pitchFamily="34" charset="0"/>
            </a:endParaRP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rgbClr val="003399"/>
                </a:solidFill>
                <a:cs typeface="Arial" pitchFamily="34" charset="0"/>
              </a:rPr>
              <a:t>Diverse populations</a:t>
            </a:r>
          </a:p>
          <a:p>
            <a:pPr marL="45720" indent="0" eaLnBrk="1" hangingPunct="1">
              <a:buFont typeface="Wingdings" pitchFamily="2" charset="2"/>
              <a:buChar char="§"/>
              <a:defRPr/>
            </a:pPr>
            <a:endParaRPr lang="en-US" sz="2400" dirty="0" smtClean="0">
              <a:solidFill>
                <a:srgbClr val="003399"/>
              </a:solidFill>
              <a:cs typeface="Arial" pitchFamily="34" charset="0"/>
            </a:endParaRP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rgbClr val="003399"/>
                </a:solidFill>
                <a:cs typeface="Arial" pitchFamily="34" charset="0"/>
              </a:rPr>
              <a:t>Comparison </a:t>
            </a:r>
            <a:r>
              <a:rPr lang="en-US" sz="2400" dirty="0">
                <a:solidFill>
                  <a:srgbClr val="003399"/>
                </a:solidFill>
                <a:cs typeface="Arial" pitchFamily="34" charset="0"/>
              </a:rPr>
              <a:t>conditions are real-world </a:t>
            </a:r>
            <a:r>
              <a:rPr lang="en-US" sz="2400" dirty="0" smtClean="0">
                <a:solidFill>
                  <a:srgbClr val="003399"/>
                </a:solidFill>
                <a:cs typeface="Arial" pitchFamily="34" charset="0"/>
              </a:rPr>
              <a:t>alternatives</a:t>
            </a:r>
          </a:p>
          <a:p>
            <a:pPr marL="45720" indent="0" eaLnBrk="1" hangingPunct="1">
              <a:buFont typeface="Wingdings" pitchFamily="2" charset="2"/>
              <a:buChar char="§"/>
              <a:defRPr/>
            </a:pPr>
            <a:endParaRPr lang="en-US" sz="2400" dirty="0" smtClean="0">
              <a:solidFill>
                <a:srgbClr val="003399"/>
              </a:solidFill>
              <a:cs typeface="Arial" pitchFamily="34" charset="0"/>
            </a:endParaRP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rgbClr val="003399"/>
                </a:solidFill>
                <a:cs typeface="Arial" pitchFamily="34" charset="0"/>
              </a:rPr>
              <a:t>Multiple </a:t>
            </a:r>
            <a:r>
              <a:rPr lang="en-US" sz="2400" dirty="0">
                <a:solidFill>
                  <a:srgbClr val="003399"/>
                </a:solidFill>
                <a:cs typeface="Arial" pitchFamily="34" charset="0"/>
              </a:rPr>
              <a:t>outcomes important to decision and policy </a:t>
            </a:r>
            <a:r>
              <a:rPr lang="en-US" sz="2400" dirty="0" smtClean="0">
                <a:solidFill>
                  <a:srgbClr val="003399"/>
                </a:solidFill>
                <a:cs typeface="Arial" pitchFamily="34" charset="0"/>
              </a:rPr>
              <a:t>makers</a:t>
            </a:r>
          </a:p>
          <a:p>
            <a:pPr eaLnBrk="1" hangingPunct="1">
              <a:buFont typeface="Wingdings" pitchFamily="2" charset="2"/>
              <a:buChar char="§"/>
              <a:defRPr/>
            </a:pPr>
            <a:endParaRPr lang="en-US" sz="2400" dirty="0">
              <a:solidFill>
                <a:srgbClr val="003399"/>
              </a:solidFill>
              <a:cs typeface="Arial" pitchFamily="34" charset="0"/>
            </a:endParaRPr>
          </a:p>
          <a:p>
            <a:pPr eaLnBrk="1" hangingPunct="1">
              <a:buFont typeface="Wingdings" pitchFamily="2" charset="2"/>
              <a:buChar char="§"/>
              <a:defRPr/>
            </a:pPr>
            <a:endParaRPr lang="en-US" sz="2400" dirty="0" smtClean="0">
              <a:solidFill>
                <a:srgbClr val="003399"/>
              </a:solidFill>
              <a:cs typeface="Arial" pitchFamily="34" charset="0"/>
            </a:endParaRPr>
          </a:p>
          <a:p>
            <a:pPr marL="0" indent="0" defTabSz="914353" fontAlgn="auto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dirty="0">
                <a:solidFill>
                  <a:srgbClr val="003399"/>
                </a:solidFill>
                <a:latin typeface="Arial" pitchFamily="34" charset="0"/>
                <a:ea typeface="ＭＳ Ｐゴシック" pitchFamily="16"/>
                <a:cs typeface="Arial" pitchFamily="34" charset="0"/>
              </a:rPr>
              <a:t>Thorpe KE et al., </a:t>
            </a:r>
            <a:r>
              <a:rPr lang="en-US" sz="1500" i="1" dirty="0">
                <a:solidFill>
                  <a:srgbClr val="003399"/>
                </a:solidFill>
                <a:latin typeface="Arial" pitchFamily="34" charset="0"/>
                <a:ea typeface="ＭＳ Ｐゴシック" pitchFamily="16"/>
                <a:cs typeface="Arial" pitchFamily="34" charset="0"/>
              </a:rPr>
              <a:t>Can Med </a:t>
            </a:r>
            <a:r>
              <a:rPr lang="en-US" sz="1500" i="1" dirty="0" err="1">
                <a:solidFill>
                  <a:srgbClr val="003399"/>
                </a:solidFill>
                <a:latin typeface="Arial" pitchFamily="34" charset="0"/>
                <a:ea typeface="ＭＳ Ｐゴシック" pitchFamily="16"/>
                <a:cs typeface="Arial" pitchFamily="34" charset="0"/>
              </a:rPr>
              <a:t>Assoc</a:t>
            </a:r>
            <a:r>
              <a:rPr lang="en-US" sz="1500" i="1" dirty="0">
                <a:solidFill>
                  <a:srgbClr val="003399"/>
                </a:solidFill>
                <a:latin typeface="Arial" pitchFamily="34" charset="0"/>
                <a:ea typeface="ＭＳ Ｐゴシック" pitchFamily="16"/>
                <a:cs typeface="Arial" pitchFamily="34" charset="0"/>
              </a:rPr>
              <a:t> J</a:t>
            </a:r>
            <a:r>
              <a:rPr lang="en-US" sz="1500" dirty="0">
                <a:solidFill>
                  <a:srgbClr val="003399"/>
                </a:solidFill>
                <a:latin typeface="Arial" pitchFamily="34" charset="0"/>
                <a:ea typeface="ＭＳ Ｐゴシック" pitchFamily="16"/>
                <a:cs typeface="Arial" pitchFamily="34" charset="0"/>
              </a:rPr>
              <a:t>, 2009;180:E47-57</a:t>
            </a:r>
          </a:p>
          <a:p>
            <a:pPr marL="0" indent="0" defTabSz="914353" fontAlgn="auto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dirty="0">
                <a:solidFill>
                  <a:srgbClr val="003399"/>
                </a:solidFill>
                <a:latin typeface="Arial" pitchFamily="34" charset="0"/>
                <a:ea typeface="ＭＳ Ｐゴシック" pitchFamily="16"/>
                <a:cs typeface="Arial" pitchFamily="34" charset="0"/>
              </a:rPr>
              <a:t>Tunis SR et al. Practical clinical trials…</a:t>
            </a:r>
            <a:r>
              <a:rPr lang="en-US" sz="1500" i="1" dirty="0">
                <a:solidFill>
                  <a:srgbClr val="003399"/>
                </a:solidFill>
                <a:latin typeface="Arial" pitchFamily="34" charset="0"/>
                <a:ea typeface="ＭＳ Ｐゴシック" pitchFamily="16"/>
                <a:cs typeface="Arial" pitchFamily="34" charset="0"/>
              </a:rPr>
              <a:t>JAMA</a:t>
            </a:r>
            <a:r>
              <a:rPr lang="en-US" sz="1500" dirty="0">
                <a:solidFill>
                  <a:srgbClr val="003399"/>
                </a:solidFill>
                <a:latin typeface="Arial" pitchFamily="34" charset="0"/>
                <a:ea typeface="ＭＳ Ｐゴシック" pitchFamily="16"/>
                <a:cs typeface="Arial" pitchFamily="34" charset="0"/>
              </a:rPr>
              <a:t> 2003;290:1624-1632</a:t>
            </a:r>
          </a:p>
          <a:p>
            <a:pPr marL="0" indent="0" defTabSz="914353" fontAlgn="auto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dirty="0">
                <a:solidFill>
                  <a:srgbClr val="003399"/>
                </a:solidFill>
                <a:latin typeface="Arial" pitchFamily="34" charset="0"/>
                <a:ea typeface="ＭＳ Ｐゴシック" pitchFamily="16"/>
                <a:cs typeface="Arial" pitchFamily="34" charset="0"/>
              </a:rPr>
              <a:t>Glasgow RE et al. Practical clinical trials…</a:t>
            </a:r>
            <a:r>
              <a:rPr lang="en-US" sz="1500" i="1" dirty="0">
                <a:solidFill>
                  <a:srgbClr val="003399"/>
                </a:solidFill>
                <a:latin typeface="Arial" pitchFamily="34" charset="0"/>
                <a:ea typeface="ＭＳ Ｐゴシック" pitchFamily="16"/>
                <a:cs typeface="Arial" pitchFamily="34" charset="0"/>
              </a:rPr>
              <a:t>Med Care </a:t>
            </a:r>
            <a:r>
              <a:rPr lang="en-US" sz="1500" dirty="0">
                <a:solidFill>
                  <a:srgbClr val="003399"/>
                </a:solidFill>
                <a:latin typeface="Arial" pitchFamily="34" charset="0"/>
                <a:ea typeface="ＭＳ Ｐゴシック" pitchFamily="16"/>
                <a:cs typeface="Arial" pitchFamily="34" charset="0"/>
              </a:rPr>
              <a:t>2005;43(6):</a:t>
            </a:r>
            <a:r>
              <a:rPr lang="en-US" sz="1500" dirty="0" smtClean="0">
                <a:solidFill>
                  <a:srgbClr val="003399"/>
                </a:solidFill>
                <a:latin typeface="Arial" pitchFamily="34" charset="0"/>
                <a:ea typeface="ＭＳ Ｐゴシック" pitchFamily="16"/>
                <a:cs typeface="Arial" pitchFamily="34" charset="0"/>
              </a:rPr>
              <a:t>551-557</a:t>
            </a:r>
            <a:endParaRPr lang="en-US" sz="1500" dirty="0">
              <a:solidFill>
                <a:srgbClr val="0033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01800" y="239713"/>
            <a:ext cx="6615113" cy="10541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Pragmatic Study Methods: </a:t>
            </a:r>
            <a:br>
              <a:rPr 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</a:t>
            </a:r>
            <a:r>
              <a:rPr lang="en-US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Characteristics</a:t>
            </a:r>
            <a:endParaRPr lang="en-US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69875" y="352425"/>
            <a:ext cx="8636000" cy="973138"/>
          </a:xfrm>
          <a:ln/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Own Health Report (MOHR) </a:t>
            </a:r>
            <a:br>
              <a:rPr 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Automated Assessment Tool</a:t>
            </a:r>
          </a:p>
        </p:txBody>
      </p:sp>
      <p:grpSp>
        <p:nvGrpSpPr>
          <p:cNvPr id="21507" name="Group 2"/>
          <p:cNvGrpSpPr>
            <a:grpSpLocks/>
          </p:cNvGrpSpPr>
          <p:nvPr/>
        </p:nvGrpSpPr>
        <p:grpSpPr bwMode="auto">
          <a:xfrm>
            <a:off x="193675" y="1847850"/>
            <a:ext cx="8789988" cy="4640263"/>
            <a:chOff x="279087" y="2340673"/>
            <a:chExt cx="12500828" cy="6297719"/>
          </a:xfrm>
        </p:grpSpPr>
        <p:grpSp>
          <p:nvGrpSpPr>
            <p:cNvPr id="21508" name="Group 17"/>
            <p:cNvGrpSpPr>
              <a:grpSpLocks/>
            </p:cNvGrpSpPr>
            <p:nvPr/>
          </p:nvGrpSpPr>
          <p:grpSpPr bwMode="auto">
            <a:xfrm>
              <a:off x="279087" y="2411460"/>
              <a:ext cx="12500828" cy="6226932"/>
              <a:chOff x="-1483673" y="2233452"/>
              <a:chExt cx="12500828" cy="6226932"/>
            </a:xfrm>
          </p:grpSpPr>
          <p:sp>
            <p:nvSpPr>
              <p:cNvPr id="6" name="TextBox 5" descr="Database of text messages and triggers&#10;"/>
              <p:cNvSpPr txBox="1"/>
              <p:nvPr/>
            </p:nvSpPr>
            <p:spPr>
              <a:xfrm>
                <a:off x="3826413" y="3405835"/>
                <a:ext cx="2517325" cy="1243168"/>
              </a:xfrm>
              <a:prstGeom prst="rect">
                <a:avLst/>
              </a:prstGeom>
              <a:solidFill>
                <a:srgbClr val="003399"/>
              </a:solidFill>
              <a:ln>
                <a:solidFill>
                  <a:schemeClr val="accent1"/>
                </a:solidFill>
              </a:ln>
            </p:spPr>
            <p:txBody>
              <a:bodyPr wrap="none" lIns="130046" tIns="65023" rIns="130046" bIns="65023" anchorCtr="1">
                <a:spAutoFit/>
              </a:bodyPr>
              <a:lstStyle/>
              <a:p>
                <a:pPr defTabSz="914259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700" b="1" kern="0" dirty="0">
                    <a:solidFill>
                      <a:schemeClr val="bg1"/>
                    </a:solidFill>
                    <a:latin typeface="Arial"/>
                    <a:ea typeface="ＭＳ Ｐゴシック" pitchFamily="34"/>
                  </a:rPr>
                  <a:t>Database of</a:t>
                </a:r>
              </a:p>
              <a:p>
                <a:pPr defTabSz="914259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700" b="1" kern="0" dirty="0">
                    <a:solidFill>
                      <a:schemeClr val="bg1"/>
                    </a:solidFill>
                    <a:latin typeface="Arial"/>
                    <a:ea typeface="ＭＳ Ｐゴシック" pitchFamily="34"/>
                  </a:rPr>
                  <a:t>text messages</a:t>
                </a:r>
              </a:p>
              <a:p>
                <a:pPr defTabSz="914259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700" b="1" kern="0" dirty="0">
                    <a:solidFill>
                      <a:schemeClr val="bg1"/>
                    </a:solidFill>
                    <a:latin typeface="Arial"/>
                    <a:ea typeface="ＭＳ Ｐゴシック" pitchFamily="34"/>
                  </a:rPr>
                  <a:t>and triggers</a:t>
                </a:r>
              </a:p>
            </p:txBody>
          </p:sp>
          <p:sp>
            <p:nvSpPr>
              <p:cNvPr id="7" name="TextBox 8" descr="Research analysis"/>
              <p:cNvSpPr txBox="1"/>
              <p:nvPr/>
            </p:nvSpPr>
            <p:spPr>
              <a:xfrm>
                <a:off x="5567092" y="7574868"/>
                <a:ext cx="3090776" cy="532172"/>
              </a:xfrm>
              <a:prstGeom prst="rect">
                <a:avLst/>
              </a:prstGeom>
              <a:solidFill>
                <a:srgbClr val="003399"/>
              </a:solidFill>
              <a:ln>
                <a:solidFill>
                  <a:schemeClr val="accent1"/>
                </a:solidFill>
              </a:ln>
            </p:spPr>
            <p:txBody>
              <a:bodyPr wrap="none" lIns="130046" tIns="65023" rIns="130046" bIns="65023" anchorCtr="1">
                <a:spAutoFit/>
              </a:bodyPr>
              <a:lstStyle/>
              <a:p>
                <a:pPr defTabSz="914259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700" b="1" kern="0" dirty="0">
                    <a:solidFill>
                      <a:schemeClr val="bg1"/>
                    </a:solidFill>
                    <a:latin typeface="Arial"/>
                    <a:ea typeface="ＭＳ Ｐゴシック" pitchFamily="34"/>
                  </a:rPr>
                  <a:t>Research analysis</a:t>
                </a:r>
              </a:p>
            </p:txBody>
          </p:sp>
          <p:cxnSp>
            <p:nvCxnSpPr>
              <p:cNvPr id="8" name="Straight Arrow Connector 20"/>
              <p:cNvCxnSpPr/>
              <p:nvPr/>
            </p:nvCxnSpPr>
            <p:spPr>
              <a:xfrm>
                <a:off x="2952688" y="7839877"/>
                <a:ext cx="2591828" cy="0"/>
              </a:xfrm>
              <a:prstGeom prst="straightConnector1">
                <a:avLst/>
              </a:prstGeom>
              <a:noFill/>
              <a:ln w="38103">
                <a:solidFill>
                  <a:srgbClr val="003399"/>
                </a:solidFill>
                <a:prstDash val="solid"/>
                <a:tailEnd type="arrow"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9" name="TextBox 11" descr="Report data stored in database&#10;"/>
              <p:cNvSpPr txBox="1"/>
              <p:nvPr/>
            </p:nvSpPr>
            <p:spPr>
              <a:xfrm>
                <a:off x="270553" y="7221523"/>
                <a:ext cx="2600858" cy="1238861"/>
              </a:xfrm>
              <a:prstGeom prst="rect">
                <a:avLst/>
              </a:prstGeom>
              <a:solidFill>
                <a:srgbClr val="003399"/>
              </a:solidFill>
              <a:ln>
                <a:solidFill>
                  <a:schemeClr val="accent1"/>
                </a:solidFill>
              </a:ln>
            </p:spPr>
            <p:txBody>
              <a:bodyPr lIns="130046" tIns="65023" rIns="130046" bIns="65023" anchorCtr="1">
                <a:spAutoFit/>
              </a:bodyPr>
              <a:lstStyle/>
              <a:p>
                <a:pPr defTabSz="914259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700" b="1" kern="0" dirty="0">
                    <a:solidFill>
                      <a:schemeClr val="bg1"/>
                    </a:solidFill>
                    <a:latin typeface="Arial"/>
                    <a:ea typeface="ＭＳ Ｐゴシック" pitchFamily="34"/>
                  </a:rPr>
                  <a:t>Report data</a:t>
                </a:r>
              </a:p>
              <a:p>
                <a:pPr defTabSz="914259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700" b="1" kern="0" dirty="0">
                    <a:solidFill>
                      <a:schemeClr val="bg1"/>
                    </a:solidFill>
                    <a:latin typeface="Arial"/>
                    <a:ea typeface="ＭＳ Ｐゴシック" pitchFamily="34"/>
                  </a:rPr>
                  <a:t>stored in database</a:t>
                </a:r>
              </a:p>
            </p:txBody>
          </p:sp>
          <p:cxnSp>
            <p:nvCxnSpPr>
              <p:cNvPr id="10" name="Straight Arrow Connector 21"/>
              <p:cNvCxnSpPr/>
              <p:nvPr/>
            </p:nvCxnSpPr>
            <p:spPr>
              <a:xfrm>
                <a:off x="1462613" y="5915872"/>
                <a:ext cx="0" cy="1271178"/>
              </a:xfrm>
              <a:prstGeom prst="straightConnector1">
                <a:avLst/>
              </a:prstGeom>
              <a:noFill/>
              <a:ln w="38103">
                <a:solidFill>
                  <a:srgbClr val="003399"/>
                </a:solidFill>
                <a:prstDash val="solid"/>
                <a:tailEnd type="arrow"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</p:cxnSp>
          <p:pic>
            <p:nvPicPr>
              <p:cNvPr id="21515" name="Picture 3" descr="Image showing screen shot of Patient Health Update check boxes for consumption of fast food, fruits/vegetable servings, and sugar sweetened beverages. 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83673" y="2233452"/>
                <a:ext cx="5033828" cy="355709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</p:pic>
          <p:cxnSp>
            <p:nvCxnSpPr>
              <p:cNvPr id="12" name="Straight Arrow Connector 19"/>
              <p:cNvCxnSpPr/>
              <p:nvPr/>
            </p:nvCxnSpPr>
            <p:spPr>
              <a:xfrm flipV="1">
                <a:off x="3214580" y="4002642"/>
                <a:ext cx="609576" cy="0"/>
              </a:xfrm>
              <a:prstGeom prst="straightConnector1">
                <a:avLst/>
              </a:prstGeom>
              <a:noFill/>
              <a:ln w="38103">
                <a:solidFill>
                  <a:srgbClr val="003399"/>
                </a:solidFill>
                <a:prstDash val="solid"/>
                <a:tailEnd type="arrow"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13" name="TextBox 13" descr="Action Plan printout&#10;"/>
              <p:cNvSpPr txBox="1"/>
              <p:nvPr/>
            </p:nvSpPr>
            <p:spPr>
              <a:xfrm>
                <a:off x="7048137" y="4026342"/>
                <a:ext cx="3467811" cy="532171"/>
              </a:xfrm>
              <a:prstGeom prst="rect">
                <a:avLst/>
              </a:prstGeom>
              <a:solidFill>
                <a:srgbClr val="003399"/>
              </a:solidFill>
              <a:ln>
                <a:solidFill>
                  <a:schemeClr val="accent1"/>
                </a:solidFill>
              </a:ln>
            </p:spPr>
            <p:txBody>
              <a:bodyPr lIns="130046" tIns="65023" rIns="130046" bIns="65023" anchorCtr="1">
                <a:spAutoFit/>
              </a:bodyPr>
              <a:lstStyle/>
              <a:p>
                <a:pPr defTabSz="914259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700" b="1" kern="0" dirty="0">
                    <a:solidFill>
                      <a:schemeClr val="bg1"/>
                    </a:solidFill>
                    <a:latin typeface="Arial"/>
                    <a:ea typeface="ＭＳ Ｐゴシック" pitchFamily="34"/>
                  </a:rPr>
                  <a:t>Action Plan printout</a:t>
                </a:r>
              </a:p>
            </p:txBody>
          </p:sp>
          <p:sp>
            <p:nvSpPr>
              <p:cNvPr id="14" name="TextBox 9" descr="Summary display and printout for patient"/>
              <p:cNvSpPr txBox="1"/>
              <p:nvPr/>
            </p:nvSpPr>
            <p:spPr>
              <a:xfrm>
                <a:off x="6546930" y="2459991"/>
                <a:ext cx="4470225" cy="889825"/>
              </a:xfrm>
              <a:prstGeom prst="rect">
                <a:avLst/>
              </a:prstGeom>
              <a:solidFill>
                <a:srgbClr val="003399"/>
              </a:solidFill>
              <a:ln>
                <a:solidFill>
                  <a:schemeClr val="accent1"/>
                </a:solidFill>
              </a:ln>
            </p:spPr>
            <p:txBody>
              <a:bodyPr lIns="130046" tIns="65023" rIns="130046" bIns="65023" anchorCtr="1">
                <a:spAutoFit/>
              </a:bodyPr>
              <a:lstStyle/>
              <a:p>
                <a:pPr defTabSz="914259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700" b="1" kern="0" dirty="0">
                    <a:solidFill>
                      <a:schemeClr val="bg1"/>
                    </a:solidFill>
                    <a:latin typeface="Arial"/>
                    <a:ea typeface="ＭＳ Ｐゴシック" pitchFamily="34"/>
                  </a:rPr>
                  <a:t>Summary display and printout for patient</a:t>
                </a:r>
              </a:p>
            </p:txBody>
          </p:sp>
          <p:cxnSp>
            <p:nvCxnSpPr>
              <p:cNvPr id="15" name="Straight Arrow Connector 25"/>
              <p:cNvCxnSpPr/>
              <p:nvPr/>
            </p:nvCxnSpPr>
            <p:spPr>
              <a:xfrm flipV="1">
                <a:off x="5912518" y="2824109"/>
                <a:ext cx="634411" cy="525708"/>
              </a:xfrm>
              <a:prstGeom prst="straightConnector1">
                <a:avLst/>
              </a:prstGeom>
              <a:noFill/>
              <a:ln w="38103">
                <a:solidFill>
                  <a:srgbClr val="003399"/>
                </a:solidFill>
                <a:prstDash val="solid"/>
                <a:tailEnd type="arrow"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16" name="TextBox 12" descr="Summary display and printout for physician"/>
              <p:cNvSpPr txBox="1"/>
              <p:nvPr/>
            </p:nvSpPr>
            <p:spPr>
              <a:xfrm>
                <a:off x="6546930" y="5047594"/>
                <a:ext cx="4470225" cy="889824"/>
              </a:xfrm>
              <a:prstGeom prst="rect">
                <a:avLst/>
              </a:prstGeom>
              <a:solidFill>
                <a:srgbClr val="003399"/>
              </a:solidFill>
              <a:ln>
                <a:solidFill>
                  <a:schemeClr val="accent1"/>
                </a:solidFill>
              </a:ln>
            </p:spPr>
            <p:txBody>
              <a:bodyPr lIns="130046" tIns="65023" rIns="130046" bIns="65023" anchorCtr="1">
                <a:spAutoFit/>
              </a:bodyPr>
              <a:lstStyle/>
              <a:p>
                <a:pPr defTabSz="914259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700" b="1" kern="0" dirty="0">
                    <a:solidFill>
                      <a:schemeClr val="bg1"/>
                    </a:solidFill>
                    <a:latin typeface="Arial"/>
                    <a:ea typeface="ＭＳ Ｐゴシック" pitchFamily="34"/>
                  </a:rPr>
                  <a:t>Summary display and printout for physician</a:t>
                </a:r>
              </a:p>
            </p:txBody>
          </p:sp>
          <p:cxnSp>
            <p:nvCxnSpPr>
              <p:cNvPr id="17" name="Straight Arrow Connector 27"/>
              <p:cNvCxnSpPr/>
              <p:nvPr/>
            </p:nvCxnSpPr>
            <p:spPr>
              <a:xfrm>
                <a:off x="5824469" y="4709330"/>
                <a:ext cx="541846" cy="590344"/>
              </a:xfrm>
              <a:prstGeom prst="straightConnector1">
                <a:avLst/>
              </a:prstGeom>
              <a:noFill/>
              <a:ln w="38103">
                <a:solidFill>
                  <a:srgbClr val="003399"/>
                </a:solidFill>
                <a:prstDash val="solid"/>
                <a:tailEnd type="arrow"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</p:cxnSp>
        </p:grpSp>
        <p:sp>
          <p:nvSpPr>
            <p:cNvPr id="5" name="TextBox 10"/>
            <p:cNvSpPr txBox="1"/>
            <p:nvPr/>
          </p:nvSpPr>
          <p:spPr>
            <a:xfrm>
              <a:off x="279087" y="2340673"/>
              <a:ext cx="5034648" cy="5343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130046" tIns="65023" rIns="130046" bIns="65023" anchorCtr="1">
              <a:spAutoFit/>
            </a:bodyPr>
            <a:lstStyle/>
            <a:p>
              <a:pPr defTabSz="914259" fontAlgn="auto"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700" kern="0" dirty="0">
                  <a:solidFill>
                    <a:srgbClr val="000000"/>
                  </a:solidFill>
                  <a:latin typeface="Arial"/>
                  <a:ea typeface="ＭＳ Ｐゴシック" pitchFamily="34"/>
                </a:rPr>
                <a:t>Patient Fills Out Tool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oup 19"/>
          <p:cNvGrpSpPr>
            <a:grpSpLocks/>
          </p:cNvGrpSpPr>
          <p:nvPr/>
        </p:nvGrpSpPr>
        <p:grpSpPr bwMode="auto">
          <a:xfrm>
            <a:off x="1905000" y="4346575"/>
            <a:ext cx="5330825" cy="1963738"/>
            <a:chOff x="3513220" y="4893388"/>
            <a:chExt cx="5329990" cy="1964612"/>
          </a:xfrm>
        </p:grpSpPr>
        <p:grpSp>
          <p:nvGrpSpPr>
            <p:cNvPr id="22535" name="Group 24"/>
            <p:cNvGrpSpPr>
              <a:grpSpLocks/>
            </p:cNvGrpSpPr>
            <p:nvPr/>
          </p:nvGrpSpPr>
          <p:grpSpPr bwMode="auto">
            <a:xfrm>
              <a:off x="3513220" y="4893388"/>
              <a:ext cx="5329990" cy="1964612"/>
              <a:chOff x="1908873" y="4554141"/>
              <a:chExt cx="6168323" cy="2144716"/>
            </a:xfrm>
          </p:grpSpPr>
          <p:pic>
            <p:nvPicPr>
              <p:cNvPr id="5" name="Picture 2" descr="http://www.pbcompliance.com/images/map415.gif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>
              <a:xfrm>
                <a:off x="2964656" y="4554141"/>
                <a:ext cx="3505196" cy="214471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2539" name="Straight Arrow Connector 7"/>
              <p:cNvCxnSpPr>
                <a:cxnSpLocks noChangeShapeType="1"/>
              </p:cNvCxnSpPr>
              <p:nvPr/>
            </p:nvCxnSpPr>
            <p:spPr bwMode="auto">
              <a:xfrm flipH="1">
                <a:off x="5943600" y="5181621"/>
                <a:ext cx="1066803" cy="381021"/>
              </a:xfrm>
              <a:prstGeom prst="straightConnector1">
                <a:avLst/>
              </a:prstGeom>
              <a:noFill/>
              <a:ln w="19046">
                <a:solidFill>
                  <a:schemeClr val="accent2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40" name="Straight Arrow Connector 8"/>
              <p:cNvCxnSpPr>
                <a:cxnSpLocks noChangeShapeType="1"/>
              </p:cNvCxnSpPr>
              <p:nvPr/>
            </p:nvCxnSpPr>
            <p:spPr bwMode="auto">
              <a:xfrm flipH="1">
                <a:off x="4724403" y="6019860"/>
                <a:ext cx="2590797" cy="304807"/>
              </a:xfrm>
              <a:prstGeom prst="straightConnector1">
                <a:avLst/>
              </a:prstGeom>
              <a:noFill/>
              <a:ln w="19046">
                <a:solidFill>
                  <a:schemeClr val="accent2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" name="TextBox 11"/>
              <p:cNvSpPr txBox="1"/>
              <p:nvPr/>
            </p:nvSpPr>
            <p:spPr>
              <a:xfrm>
                <a:off x="7087105" y="5105491"/>
                <a:ext cx="457388" cy="302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914353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1" kern="0" dirty="0">
                    <a:solidFill>
                      <a:schemeClr val="accent2"/>
                    </a:solidFill>
                    <a:latin typeface="Arial" pitchFamily="34" charset="0"/>
                    <a:ea typeface="ＭＳ Ｐゴシック" pitchFamily="16"/>
                    <a:cs typeface="Arial" pitchFamily="34" charset="0"/>
                  </a:rPr>
                  <a:t>VA</a:t>
                </a:r>
              </a:p>
            </p:txBody>
          </p:sp>
          <p:sp>
            <p:nvSpPr>
              <p:cNvPr id="9" name="TextBox 12"/>
              <p:cNvSpPr txBox="1"/>
              <p:nvPr/>
            </p:nvSpPr>
            <p:spPr>
              <a:xfrm>
                <a:off x="7314881" y="5866631"/>
                <a:ext cx="457388" cy="302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914353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1" kern="0" dirty="0">
                    <a:solidFill>
                      <a:schemeClr val="accent2"/>
                    </a:solidFill>
                    <a:latin typeface="Arial" pitchFamily="34" charset="0"/>
                    <a:ea typeface="ＭＳ Ｐゴシック" pitchFamily="16"/>
                    <a:cs typeface="Arial" pitchFamily="34" charset="0"/>
                  </a:rPr>
                  <a:t>TX</a:t>
                </a:r>
              </a:p>
            </p:txBody>
          </p:sp>
          <p:cxnSp>
            <p:nvCxnSpPr>
              <p:cNvPr id="22543" name="Straight Arrow Connector 13"/>
              <p:cNvCxnSpPr>
                <a:cxnSpLocks noChangeShapeType="1"/>
              </p:cNvCxnSpPr>
              <p:nvPr/>
            </p:nvCxnSpPr>
            <p:spPr bwMode="auto">
              <a:xfrm flipH="1">
                <a:off x="6107906" y="4876816"/>
                <a:ext cx="1512091" cy="79161"/>
              </a:xfrm>
              <a:prstGeom prst="straightConnector1">
                <a:avLst/>
              </a:prstGeom>
              <a:noFill/>
              <a:ln w="19046">
                <a:solidFill>
                  <a:schemeClr val="accent2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" name="TextBox 15"/>
              <p:cNvSpPr txBox="1"/>
              <p:nvPr/>
            </p:nvSpPr>
            <p:spPr>
              <a:xfrm>
                <a:off x="7619808" y="4724054"/>
                <a:ext cx="457388" cy="302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914353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1" kern="0" dirty="0">
                    <a:solidFill>
                      <a:schemeClr val="accent2"/>
                    </a:solidFill>
                    <a:latin typeface="Arial" pitchFamily="34" charset="0"/>
                    <a:ea typeface="ＭＳ Ｐゴシック" pitchFamily="16"/>
                    <a:cs typeface="Arial" pitchFamily="34" charset="0"/>
                  </a:rPr>
                  <a:t>VT</a:t>
                </a:r>
              </a:p>
            </p:txBody>
          </p:sp>
          <p:cxnSp>
            <p:nvCxnSpPr>
              <p:cNvPr id="22545" name="Straight Arrow Connector 16"/>
              <p:cNvCxnSpPr>
                <a:cxnSpLocks noChangeShapeType="1"/>
              </p:cNvCxnSpPr>
              <p:nvPr/>
            </p:nvCxnSpPr>
            <p:spPr bwMode="auto">
              <a:xfrm>
                <a:off x="2514600" y="5257827"/>
                <a:ext cx="990596" cy="381012"/>
              </a:xfrm>
              <a:prstGeom prst="straightConnector1">
                <a:avLst/>
              </a:prstGeom>
              <a:noFill/>
              <a:ln w="19046">
                <a:solidFill>
                  <a:schemeClr val="accent2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3" name="TextBox 20"/>
              <p:cNvSpPr txBox="1"/>
              <p:nvPr/>
            </p:nvSpPr>
            <p:spPr>
              <a:xfrm>
                <a:off x="2103585" y="5105491"/>
                <a:ext cx="501475" cy="306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914353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1" kern="0" dirty="0">
                    <a:solidFill>
                      <a:schemeClr val="accent2"/>
                    </a:solidFill>
                    <a:latin typeface="Arial" pitchFamily="34" charset="0"/>
                    <a:ea typeface="ＭＳ Ｐゴシック" pitchFamily="16"/>
                    <a:cs typeface="Arial" pitchFamily="34" charset="0"/>
                  </a:rPr>
                  <a:t>CA</a:t>
                </a:r>
              </a:p>
            </p:txBody>
          </p:sp>
          <p:cxnSp>
            <p:nvCxnSpPr>
              <p:cNvPr id="22547" name="Straight Arrow Connector 21"/>
              <p:cNvCxnSpPr>
                <a:cxnSpLocks noChangeShapeType="1"/>
              </p:cNvCxnSpPr>
              <p:nvPr/>
            </p:nvCxnSpPr>
            <p:spPr bwMode="auto">
              <a:xfrm>
                <a:off x="2438403" y="4953012"/>
                <a:ext cx="1143000" cy="152412"/>
              </a:xfrm>
              <a:prstGeom prst="straightConnector1">
                <a:avLst/>
              </a:prstGeom>
              <a:noFill/>
              <a:ln w="19046">
                <a:solidFill>
                  <a:schemeClr val="accent2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" name="TextBox 23"/>
              <p:cNvSpPr txBox="1"/>
              <p:nvPr/>
            </p:nvSpPr>
            <p:spPr>
              <a:xfrm>
                <a:off x="1908873" y="4800341"/>
                <a:ext cx="606178" cy="308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914353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1" kern="0" dirty="0">
                    <a:solidFill>
                      <a:schemeClr val="accent2"/>
                    </a:solidFill>
                    <a:latin typeface="Arial" pitchFamily="34" charset="0"/>
                    <a:ea typeface="ＭＳ Ｐゴシック" pitchFamily="16"/>
                    <a:cs typeface="Arial" pitchFamily="34" charset="0"/>
                  </a:rPr>
                  <a:t>OR</a:t>
                </a:r>
              </a:p>
            </p:txBody>
          </p:sp>
        </p:grpSp>
        <p:cxnSp>
          <p:nvCxnSpPr>
            <p:cNvPr id="22536" name="Straight Arrow Connector 7"/>
            <p:cNvCxnSpPr>
              <a:cxnSpLocks noChangeShapeType="1"/>
            </p:cNvCxnSpPr>
            <p:nvPr/>
          </p:nvCxnSpPr>
          <p:spPr bwMode="auto">
            <a:xfrm flipH="1">
              <a:off x="7067767" y="5895474"/>
              <a:ext cx="993391" cy="74125"/>
            </a:xfrm>
            <a:prstGeom prst="straightConnector1">
              <a:avLst/>
            </a:prstGeom>
            <a:noFill/>
            <a:ln w="19046">
              <a:solidFill>
                <a:schemeClr val="accent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TextBox 11"/>
            <p:cNvSpPr txBox="1"/>
            <p:nvPr/>
          </p:nvSpPr>
          <p:spPr>
            <a:xfrm>
              <a:off x="8140058" y="5719255"/>
              <a:ext cx="450779" cy="27634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defTabSz="914353" fontAlgn="auto"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kern="0" dirty="0">
                  <a:solidFill>
                    <a:schemeClr val="accent2"/>
                  </a:solidFill>
                  <a:latin typeface="Arial" pitchFamily="34" charset="0"/>
                  <a:ea typeface="ＭＳ Ｐゴシック" pitchFamily="16"/>
                  <a:cs typeface="Arial" pitchFamily="34" charset="0"/>
                </a:rPr>
                <a:t>NC</a:t>
              </a:r>
            </a:p>
          </p:txBody>
        </p:sp>
      </p:grpSp>
      <p:sp>
        <p:nvSpPr>
          <p:cNvPr id="22531" name="Content Placeholder 18"/>
          <p:cNvSpPr>
            <a:spLocks noGrp="1"/>
          </p:cNvSpPr>
          <p:nvPr>
            <p:ph idx="1"/>
          </p:nvPr>
        </p:nvSpPr>
        <p:spPr>
          <a:xfrm>
            <a:off x="366713" y="1719263"/>
            <a:ext cx="8407400" cy="2978150"/>
          </a:xfrm>
        </p:spPr>
        <p:txBody>
          <a:bodyPr/>
          <a:lstStyle/>
          <a:p>
            <a:pPr eaLnBrk="1" hangingPunct="1"/>
            <a:r>
              <a:rPr lang="en-US" sz="1800" dirty="0" smtClean="0">
                <a:solidFill>
                  <a:srgbClr val="003399"/>
                </a:solidFill>
                <a:ea typeface="ＭＳ Ｐゴシック" pitchFamily="34" charset="-128"/>
                <a:cs typeface="Arial" pitchFamily="34" charset="0"/>
              </a:rPr>
              <a:t>Cluster randomized trial of 9 pairs of clinics. Approximately half of clinics community health centers, others AHRQ-type PBRN clinics</a:t>
            </a:r>
          </a:p>
          <a:p>
            <a:pPr eaLnBrk="1" hangingPunct="1"/>
            <a:r>
              <a:rPr lang="en-US" sz="1800" dirty="0" smtClean="0">
                <a:solidFill>
                  <a:srgbClr val="003399"/>
                </a:solidFill>
                <a:ea typeface="ＭＳ Ｐゴシック" pitchFamily="34" charset="-128"/>
                <a:cs typeface="Arial" pitchFamily="34" charset="0"/>
              </a:rPr>
              <a:t>Designing for flexibility and adoption—e.g., varying levels of clinic integration of EHRs, different levels and modalities of decision aids</a:t>
            </a:r>
          </a:p>
          <a:p>
            <a:pPr eaLnBrk="1" hangingPunct="1"/>
            <a:r>
              <a:rPr lang="en-US" sz="1800" b="1" dirty="0" smtClean="0">
                <a:solidFill>
                  <a:srgbClr val="C00000"/>
                </a:solidFill>
                <a:ea typeface="ＭＳ Ｐゴシック" pitchFamily="34" charset="-128"/>
                <a:cs typeface="Arial" pitchFamily="34" charset="0"/>
              </a:rPr>
              <a:t>WHAT is delivered</a:t>
            </a:r>
            <a:r>
              <a:rPr lang="en-US" sz="1800" dirty="0">
                <a:ea typeface="ＭＳ Ｐゴシック" pitchFamily="34" charset="-128"/>
                <a:cs typeface="Arial" pitchFamily="34" charset="0"/>
              </a:rPr>
              <a:t> </a:t>
            </a:r>
            <a:r>
              <a:rPr lang="en-US" sz="1800" dirty="0">
                <a:solidFill>
                  <a:srgbClr val="003399"/>
                </a:solidFill>
                <a:ea typeface="ＭＳ Ｐゴシック" pitchFamily="34" charset="-128"/>
                <a:cs typeface="Arial" pitchFamily="34" charset="0"/>
              </a:rPr>
              <a:t>-</a:t>
            </a:r>
            <a:r>
              <a:rPr lang="en-US" sz="1800" dirty="0" smtClean="0">
                <a:ea typeface="ＭＳ Ｐゴシック" pitchFamily="34" charset="-128"/>
                <a:cs typeface="Arial" pitchFamily="34" charset="0"/>
              </a:rPr>
              <a:t> </a:t>
            </a:r>
            <a:r>
              <a:rPr lang="en-US" sz="1800" dirty="0">
                <a:solidFill>
                  <a:srgbClr val="003399"/>
                </a:solidFill>
                <a:ea typeface="ＭＳ Ｐゴシック" pitchFamily="34" charset="-128"/>
                <a:cs typeface="Arial" pitchFamily="34" charset="0"/>
              </a:rPr>
              <a:t>e.g</a:t>
            </a:r>
            <a:r>
              <a:rPr lang="en-US" sz="1800" dirty="0" smtClean="0">
                <a:solidFill>
                  <a:srgbClr val="003399"/>
                </a:solidFill>
                <a:ea typeface="ＭＳ Ｐゴシック" pitchFamily="34" charset="-128"/>
                <a:cs typeface="Arial" pitchFamily="34" charset="0"/>
              </a:rPr>
              <a:t>., automated assessment tool, feedback, goal setting materials, follow-up are </a:t>
            </a:r>
            <a:r>
              <a:rPr lang="en-US" sz="1800" b="1" dirty="0" smtClean="0">
                <a:solidFill>
                  <a:srgbClr val="C00000"/>
                </a:solidFill>
                <a:ea typeface="ＭＳ Ｐゴシック" pitchFamily="34" charset="-128"/>
                <a:cs typeface="Arial" pitchFamily="34" charset="0"/>
              </a:rPr>
              <a:t>STANDARD</a:t>
            </a:r>
            <a:endParaRPr lang="en-US" sz="1800" dirty="0" smtClean="0">
              <a:solidFill>
                <a:schemeClr val="accent2"/>
              </a:solidFill>
              <a:ea typeface="ＭＳ Ｐゴシック" pitchFamily="34" charset="-128"/>
              <a:cs typeface="Arial" pitchFamily="34" charset="0"/>
            </a:endParaRPr>
          </a:p>
          <a:p>
            <a:pPr eaLnBrk="1" hangingPunct="1"/>
            <a:r>
              <a:rPr lang="en-US" sz="1800" b="1" dirty="0" smtClean="0">
                <a:solidFill>
                  <a:srgbClr val="C00000"/>
                </a:solidFill>
                <a:ea typeface="ＭＳ Ｐゴシック" pitchFamily="34" charset="-128"/>
                <a:cs typeface="Arial" pitchFamily="34" charset="0"/>
              </a:rPr>
              <a:t>HOW this is delivered is customized </a:t>
            </a:r>
            <a:r>
              <a:rPr lang="en-US" sz="1800" dirty="0">
                <a:solidFill>
                  <a:srgbClr val="003399"/>
                </a:solidFill>
                <a:ea typeface="ＭＳ Ｐゴシック" pitchFamily="34" charset="-128"/>
                <a:cs typeface="Arial" pitchFamily="34" charset="0"/>
              </a:rPr>
              <a:t>to setting</a:t>
            </a:r>
          </a:p>
          <a:p>
            <a:pPr eaLnBrk="1" hangingPunct="1"/>
            <a:r>
              <a:rPr lang="en-US" sz="1800" dirty="0" smtClean="0">
                <a:solidFill>
                  <a:srgbClr val="003399"/>
                </a:solidFill>
                <a:ea typeface="ＭＳ Ｐゴシック" pitchFamily="34" charset="-128"/>
                <a:cs typeface="Arial" pitchFamily="34" charset="0"/>
              </a:rPr>
              <a:t>Study goal = Sustainable, routine use of intervention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3" y="138113"/>
            <a:ext cx="8382000" cy="10541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MOHR Project—Key </a:t>
            </a:r>
            <a:r>
              <a:rPr lang="en-US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Points</a:t>
            </a:r>
            <a:endParaRPr lang="en-US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22513" y="992188"/>
            <a:ext cx="4495800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3399"/>
                </a:solidFill>
                <a:latin typeface="+mn-lt"/>
              </a:rPr>
              <a:t>http://www.myownhealthreport.org</a:t>
            </a:r>
            <a:r>
              <a:rPr lang="en-US" b="1" dirty="0">
                <a:solidFill>
                  <a:schemeClr val="bg2"/>
                </a:solidFill>
                <a:latin typeface="+mn-lt"/>
              </a:rPr>
              <a:t>/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0075" y="6419850"/>
            <a:ext cx="7726363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003399"/>
                </a:solidFill>
                <a:latin typeface="+mn-lt"/>
              </a:rPr>
              <a:t>Fact Sheet Available at: </a:t>
            </a:r>
            <a:r>
              <a:rPr lang="en-US" sz="1400" u="sng" dirty="0">
                <a:solidFill>
                  <a:srgbClr val="003399"/>
                </a:solidFill>
                <a:latin typeface="+mn-lt"/>
                <a:hlinkClick r:id="rId4"/>
              </a:rPr>
              <a:t>http://</a:t>
            </a:r>
            <a:r>
              <a:rPr lang="en-US" sz="1400" u="sng" dirty="0" smtClean="0">
                <a:solidFill>
                  <a:srgbClr val="003399"/>
                </a:solidFill>
                <a:latin typeface="+mn-lt"/>
                <a:hlinkClick r:id="rId4"/>
              </a:rPr>
              <a:t>cancercontrol.cancer.gov/IS/pdfs/MOHR_Executive_Summary_2-22-2013.pdf</a:t>
            </a:r>
            <a:r>
              <a:rPr lang="en-US" sz="1400" u="sng" dirty="0" smtClean="0">
                <a:solidFill>
                  <a:srgbClr val="003399"/>
                </a:solidFill>
                <a:latin typeface="+mn-lt"/>
              </a:rPr>
              <a:t> </a:t>
            </a:r>
            <a:endParaRPr lang="en-US" sz="1400" u="sng" dirty="0">
              <a:solidFill>
                <a:srgbClr val="003399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161925"/>
            <a:ext cx="7315200" cy="11430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40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Pragmatic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068886"/>
              </p:ext>
            </p:extLst>
          </p:nvPr>
        </p:nvGraphicFramePr>
        <p:xfrm>
          <a:off x="323850" y="1296988"/>
          <a:ext cx="8437563" cy="49260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71650"/>
                <a:gridCol w="6165913"/>
              </a:tblGrid>
              <a:tr h="1008921">
                <a:tc>
                  <a:txBody>
                    <a:bodyPr/>
                    <a:lstStyle/>
                    <a:p>
                      <a:r>
                        <a:rPr lang="en-US" sz="2800" kern="0" dirty="0" smtClean="0">
                          <a:solidFill>
                            <a:schemeClr val="accent2"/>
                          </a:solidFill>
                        </a:rPr>
                        <a:t>Relevant</a:t>
                      </a:r>
                      <a:endParaRPr lang="en-US" sz="28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48" marR="91448" marT="45726" marB="45726" anchor="ctr"/>
                </a:tc>
                <a:tc>
                  <a:txBody>
                    <a:bodyPr/>
                    <a:lstStyle/>
                    <a:p>
                      <a:pPr marL="58738" lvl="1" indent="0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sz="2200" kern="0" dirty="0" smtClean="0">
                          <a:solidFill>
                            <a:schemeClr val="accent2"/>
                          </a:solidFill>
                        </a:rPr>
                        <a:t>Diverse, real-world primary care settings; and staff who do all</a:t>
                      </a:r>
                      <a:r>
                        <a:rPr lang="en-US" sz="2200" kern="0" baseline="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200" kern="0" dirty="0" smtClean="0">
                          <a:solidFill>
                            <a:schemeClr val="accent2"/>
                          </a:solidFill>
                        </a:rPr>
                        <a:t>the intervention</a:t>
                      </a:r>
                      <a:endParaRPr lang="en-US" sz="2200" b="1" kern="0" dirty="0" smtClean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48" marR="91448" marT="45726" marB="45726" anchor="ctr"/>
                </a:tc>
              </a:tr>
              <a:tr h="890453">
                <a:tc>
                  <a:txBody>
                    <a:bodyPr/>
                    <a:lstStyle/>
                    <a:p>
                      <a:r>
                        <a:rPr lang="en-US" sz="2800" kern="0" dirty="0" smtClean="0">
                          <a:solidFill>
                            <a:schemeClr val="accent2"/>
                          </a:solidFill>
                        </a:rPr>
                        <a:t>Rigorous	</a:t>
                      </a:r>
                      <a:endParaRPr lang="en-US" sz="28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48" marR="91448" marT="45726" marB="45726" anchor="ctr"/>
                </a:tc>
                <a:tc>
                  <a:txBody>
                    <a:bodyPr/>
                    <a:lstStyle/>
                    <a:p>
                      <a:pPr marL="58738" indent="0"/>
                      <a:r>
                        <a:rPr lang="en-US" sz="2200" dirty="0" smtClean="0">
                          <a:solidFill>
                            <a:schemeClr val="accent2"/>
                          </a:solidFill>
                        </a:rPr>
                        <a:t>Cluster randomized, delayed intervention</a:t>
                      </a:r>
                      <a:r>
                        <a:rPr lang="en-US" sz="2200" baseline="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200" dirty="0" smtClean="0">
                          <a:solidFill>
                            <a:schemeClr val="accent2"/>
                          </a:solidFill>
                        </a:rPr>
                        <a:t>design</a:t>
                      </a:r>
                      <a:endParaRPr lang="en-US" sz="2200" b="1" dirty="0" smtClean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48" marR="91448" marT="45726" marB="45726" anchor="ctr"/>
                </a:tc>
              </a:tr>
              <a:tr h="1043483">
                <a:tc>
                  <a:txBody>
                    <a:bodyPr/>
                    <a:lstStyle/>
                    <a:p>
                      <a:r>
                        <a:rPr lang="en-US" sz="2800" kern="0" dirty="0" smtClean="0">
                          <a:solidFill>
                            <a:schemeClr val="accent2"/>
                          </a:solidFill>
                        </a:rPr>
                        <a:t>Rapid </a:t>
                      </a:r>
                      <a:endParaRPr lang="en-US" sz="28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48" marR="91448" marT="45726" marB="45726" anchor="ctr"/>
                </a:tc>
                <a:tc>
                  <a:txBody>
                    <a:bodyPr/>
                    <a:lstStyle/>
                    <a:p>
                      <a:pPr marL="58738" lvl="1" indent="0">
                        <a:spcBef>
                          <a:spcPts val="0"/>
                        </a:spcBef>
                        <a:buNone/>
                        <a:tabLst>
                          <a:tab pos="2405063" algn="l"/>
                        </a:tabLst>
                        <a:defRPr/>
                      </a:pPr>
                      <a:r>
                        <a:rPr lang="en-US" sz="2200" kern="0" dirty="0" smtClean="0">
                          <a:solidFill>
                            <a:schemeClr val="accent2"/>
                          </a:solidFill>
                        </a:rPr>
                        <a:t>One year from concept, planning, and execution, low cost, and</a:t>
                      </a:r>
                      <a:r>
                        <a:rPr lang="en-US" sz="2200" kern="0" baseline="0" dirty="0" smtClean="0">
                          <a:solidFill>
                            <a:schemeClr val="accent2"/>
                          </a:solidFill>
                        </a:rPr>
                        <a:t> c</a:t>
                      </a:r>
                      <a:r>
                        <a:rPr lang="en-US" sz="2200" kern="0" dirty="0" smtClean="0">
                          <a:solidFill>
                            <a:schemeClr val="accent2"/>
                          </a:solidFill>
                        </a:rPr>
                        <a:t>ost informative</a:t>
                      </a:r>
                      <a:endParaRPr lang="en-US" sz="2200" b="1" i="1" kern="0" dirty="0" smtClean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48" marR="91448" marT="45726" marB="45726" anchor="ctr"/>
                </a:tc>
              </a:tr>
              <a:tr h="1127264">
                <a:tc>
                  <a:txBody>
                    <a:bodyPr/>
                    <a:lstStyle/>
                    <a:p>
                      <a:r>
                        <a:rPr lang="en-US" sz="2800" kern="0" dirty="0" smtClean="0">
                          <a:solidFill>
                            <a:schemeClr val="accent2"/>
                          </a:solidFill>
                        </a:rPr>
                        <a:t>Resource Informative</a:t>
                      </a:r>
                      <a:endParaRPr lang="en-US" sz="28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48" marR="91448" marT="45726" marB="45726"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0" dirty="0" smtClean="0">
                          <a:solidFill>
                            <a:schemeClr val="accent2"/>
                          </a:solidFill>
                        </a:rPr>
                        <a:t>Low cost; studying costs and cost-effectiveness under different delivery conditions</a:t>
                      </a:r>
                      <a:endParaRPr lang="en-US" sz="2200" b="1" kern="0" dirty="0" smtClean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48" marR="91448" marT="45726" marB="45726" anchor="ctr"/>
                </a:tc>
              </a:tr>
              <a:tr h="855891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accent2"/>
                          </a:solidFill>
                        </a:rPr>
                        <a:t>Transparent</a:t>
                      </a:r>
                      <a:endParaRPr lang="en-US" sz="28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48" marR="91448" marT="45726" marB="45726"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0" dirty="0" smtClean="0">
                          <a:solidFill>
                            <a:schemeClr val="accent2"/>
                          </a:solidFill>
                        </a:rPr>
                        <a:t>Report on adaptations, failures, lessons learned</a:t>
                      </a:r>
                      <a:endParaRPr lang="en-US" sz="2200" b="1" kern="0" dirty="0" smtClean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48" marR="91448" marT="45726" marB="45726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33613" y="381000"/>
            <a:ext cx="5937250" cy="795338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40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endParaRPr lang="en-US" sz="4000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47863" y="1481138"/>
            <a:ext cx="6844445" cy="4614862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b="1" dirty="0" smtClean="0">
                <a:solidFill>
                  <a:srgbClr val="003399"/>
                </a:solidFill>
              </a:rPr>
              <a:t>Implementation Science Perspectives on </a:t>
            </a:r>
            <a:r>
              <a:rPr lang="en-US" b="1" dirty="0" err="1" smtClean="0">
                <a:solidFill>
                  <a:srgbClr val="003399"/>
                </a:solidFill>
              </a:rPr>
              <a:t>eHealth</a:t>
            </a:r>
            <a:endParaRPr lang="en-US" b="1" dirty="0" smtClean="0">
              <a:solidFill>
                <a:srgbClr val="003399"/>
              </a:solidFill>
            </a:endParaRPr>
          </a:p>
          <a:p>
            <a:pPr lvl="1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</a:rPr>
              <a:t>Evidence </a:t>
            </a:r>
            <a:r>
              <a:rPr lang="en-US" sz="2600" b="1" dirty="0" smtClean="0">
                <a:solidFill>
                  <a:schemeClr val="accent1">
                    <a:lumMod val="75000"/>
                  </a:schemeClr>
                </a:solidFill>
              </a:rPr>
              <a:t>Integration </a:t>
            </a: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</a:rPr>
              <a:t>Triangle</a:t>
            </a:r>
          </a:p>
          <a:p>
            <a:pPr lvl="1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</a:rPr>
              <a:t>RE-AIM and Equity Issues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Char char="§"/>
              <a:defRPr/>
            </a:pPr>
            <a:endParaRPr lang="en-US" b="1" dirty="0" smtClean="0">
              <a:solidFill>
                <a:srgbClr val="003399"/>
              </a:solidFill>
            </a:endParaRPr>
          </a:p>
          <a:p>
            <a:pPr eaLnBrk="1" hangingPunct="1"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b="1" dirty="0" smtClean="0">
                <a:solidFill>
                  <a:srgbClr val="003399"/>
                </a:solidFill>
              </a:rPr>
              <a:t>Pragmatic Approaches and </a:t>
            </a:r>
            <a:r>
              <a:rPr lang="en-US" b="1" dirty="0" err="1" smtClean="0">
                <a:solidFill>
                  <a:srgbClr val="003399"/>
                </a:solidFill>
              </a:rPr>
              <a:t>eHealth</a:t>
            </a:r>
            <a:r>
              <a:rPr lang="en-US" b="1" dirty="0" smtClean="0">
                <a:solidFill>
                  <a:srgbClr val="003399"/>
                </a:solidFill>
              </a:rPr>
              <a:t> Review</a:t>
            </a:r>
          </a:p>
          <a:p>
            <a:pPr eaLnBrk="1" hangingPunct="1">
              <a:spcBef>
                <a:spcPts val="0"/>
              </a:spcBef>
              <a:buFont typeface="Wingdings" pitchFamily="2" charset="2"/>
              <a:buChar char="§"/>
              <a:defRPr/>
            </a:pPr>
            <a:endParaRPr lang="en-US" b="1" dirty="0" smtClean="0">
              <a:solidFill>
                <a:srgbClr val="003399"/>
              </a:solidFill>
            </a:endParaRPr>
          </a:p>
          <a:p>
            <a:pPr eaLnBrk="1" hangingPunct="1"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b="1" dirty="0" smtClean="0">
                <a:solidFill>
                  <a:srgbClr val="003399"/>
                </a:solidFill>
              </a:rPr>
              <a:t>Reflections, Needs and Pragmatic Example</a:t>
            </a:r>
          </a:p>
          <a:p>
            <a:pPr marL="742950" lvl="2" indent="-342900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600" b="1" dirty="0" smtClean="0">
                <a:solidFill>
                  <a:schemeClr val="accent1">
                    <a:lumMod val="75000"/>
                  </a:schemeClr>
                </a:solidFill>
              </a:rPr>
              <a:t>My </a:t>
            </a: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</a:rPr>
              <a:t>Own Health Report study</a:t>
            </a:r>
          </a:p>
          <a:p>
            <a:pPr eaLnBrk="1" hangingPunct="1">
              <a:spcBef>
                <a:spcPts val="0"/>
              </a:spcBef>
              <a:buFont typeface="Wingdings" pitchFamily="2" charset="2"/>
              <a:buChar char="§"/>
              <a:defRPr/>
            </a:pPr>
            <a:endParaRPr lang="en-US" b="1" dirty="0" smtClean="0">
              <a:solidFill>
                <a:srgbClr val="003399"/>
              </a:solidFill>
            </a:endParaRPr>
          </a:p>
          <a:p>
            <a:pPr eaLnBrk="1" hangingPunct="1"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b="1" dirty="0" smtClean="0">
                <a:solidFill>
                  <a:srgbClr val="003399"/>
                </a:solidFill>
              </a:rPr>
              <a:t>Funding, Conclusions, Q&amp;A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63" y="3741738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 txBox="1">
            <a:spLocks/>
          </p:cNvSpPr>
          <p:nvPr/>
        </p:nvSpPr>
        <p:spPr bwMode="auto">
          <a:xfrm>
            <a:off x="5197475" y="4572000"/>
            <a:ext cx="3055938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eaLnBrk="1" hangingPunct="1">
              <a:spcBef>
                <a:spcPct val="20000"/>
              </a:spcBef>
              <a:defRPr/>
            </a:pPr>
            <a:r>
              <a:rPr lang="en-US" sz="3200" b="1" i="1" kern="0" dirty="0">
                <a:solidFill>
                  <a:srgbClr val="003399"/>
                </a:solidFill>
                <a:latin typeface="+mn-lt"/>
                <a:ea typeface="ＭＳ Ｐゴシック" charset="-128"/>
                <a:cs typeface="Arial" pitchFamily="34" charset="0"/>
              </a:rPr>
              <a:t>A. Einstein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4013" y="1552575"/>
            <a:ext cx="6858000" cy="17716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i="1" dirty="0">
                <a:solidFill>
                  <a:srgbClr val="003399"/>
                </a:solidFill>
                <a:latin typeface="+mn-lt"/>
                <a:ea typeface="ＭＳ Ｐゴシック" charset="-128"/>
                <a:cs typeface="Arial" pitchFamily="34" charset="0"/>
              </a:rPr>
              <a:t>“The significant problems we face cannot be solved by the same level of thinking that created them</a:t>
            </a:r>
            <a:r>
              <a:rPr lang="en-US" i="1" dirty="0" smtClean="0">
                <a:solidFill>
                  <a:srgbClr val="003399"/>
                </a:solidFill>
                <a:latin typeface="+mn-lt"/>
                <a:ea typeface="ＭＳ Ｐゴシック" charset="-128"/>
                <a:cs typeface="Arial" pitchFamily="34" charset="0"/>
              </a:rPr>
              <a:t>.”</a:t>
            </a:r>
            <a:endParaRPr lang="en-US" i="1" dirty="0">
              <a:solidFill>
                <a:srgbClr val="003399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auto">
          <a:xfrm>
            <a:off x="3308350" y="2682875"/>
            <a:ext cx="3405188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eaLnBrk="1" hangingPunct="1">
              <a:spcBef>
                <a:spcPct val="20000"/>
              </a:spcBef>
              <a:defRPr/>
            </a:pPr>
            <a:r>
              <a:rPr lang="en-US" sz="4000" b="1" kern="0" dirty="0">
                <a:solidFill>
                  <a:srgbClr val="003399"/>
                </a:solidFill>
                <a:latin typeface="+mn-lt"/>
              </a:rPr>
              <a:t>On Evidence</a:t>
            </a: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49438" y="533400"/>
            <a:ext cx="6324600" cy="1646238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40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Russ</a:t>
            </a:r>
            <a:r>
              <a:rPr lang="en-US" sz="40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 </a:t>
            </a:r>
            <a:r>
              <a:rPr lang="en-US" sz="40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Observations and </a:t>
            </a:r>
            <a:r>
              <a:rPr lang="en-US" sz="40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Reflections</a:t>
            </a:r>
            <a:endParaRPr lang="en-US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604" name="AutoShape 2" descr="data:image/jpeg;base64,/9j/4AAQSkZJRgABAQAAAQABAAD/2wCEAAkGBhMRERUUEBQUFBIVFBQVFxgVFBUXGBYYFhYVFBcUGBgdHSYeFxolGRoXHy8gIycpLC0tFR4yNTAqNSYrLCkBCQoKDgwOGg8PGjIkHyUvKSo1LywpLCwvLCwvLCwsLCksLiwsLyksLCwsLCwsLCwpKSksLCwsLCwsLCwsLCkvKf/AABEIAOEA4QMBIgACEQEDEQH/xAAcAAEAAgMBAQEAAAAAAAAAAAAABgcEBQgDAgH/xABNEAABAwICBgcDCQQHBQkAAAABAAIDBBEFIQYSMUFRYQcTInGBkaEyQrEIFCNSYnKCksGistHwJDM0Q4Oz4RZTc8LxFSVEVHST0tPi/8QAGgEBAAMBAQEAAAAAAAAAAAAAAAMEBQIBBv/EACwRAAMAAgEDAgUDBQEAAAAAAAABAgMRBBIhMUFhEyIyUXGB0fAFkaGx4SP/2gAMAwEAAhEDEQA/ALxREQBERAEREAREQBERAEWDjWNQ0cL56l4jiYLkn0AG0uJyAGZXN2n/AEw1WJOMVPrwUpOqI2n6SUHIdY4bb/UGWfvbUBdmknS5htCS183WyDbHAOscDwJuGNPIuBUFrvlLMBIgonOG4yTBp/K1jvioDgPRVUTAOqHCnYdxGtIfw3Ab4m/JTCk6KaJg7YlkP2pCPRoCtRxMt99a/JDWaJPWL5S779uhaR9moIPrGVJcE+UJh8xDahs1MTvc0SM/MztfsqM1XRhQuaQ2NzHbnNkebeDnEFQHGtAnQvLQ6xGY1sw4biHDd4Lq+Fln3PFyIZ1XhuKQ1EYkp5GSxnY6NwcO6438llLjnCMbrMLm14HvifvAzZIBuc32Xj4ciuiujXpVhxVvVvAiq2i7o79l4G18ZOZHFpzHMZqo009MmT34J4iIvD0IiIAiIgCIiAIiIAiIgCIiAIiIAiIgCIiAL8c4AEnIDMk7l+quunPSg0mGmNhtJVO6kWOYZa8p/LZn+IgKf6VNP34rV9XCXGljdqQsF/pHX1etI3udsaNwI3k3mPR90dtpw18gDqoi5JzEQ4N58XeAy2xLol0eEkj6qQXER1Y7/XIuXfhaR+fkr4wyl1GD6zsz+g/nmtDj41EfEfn0/cq5a6n0o+qXDmR7Bc8Tt8OC9aina8WcP4jmF6rHq61sY7W3cBtP8BzUm6qvc47JEclj1XEHaCR5LVY9hQniIA7bblh5729x/gtpLIXEk7SSfNfK1PTuVSqaqlbI0teLj1HMcConNHLQzskie5rmuD43tyII/Ubxz4FWHpDS9XUPA2E64/FmfW60WK0AmjLfe2t+8Nnns8VR5GBZF28k2LJ0P2L96ONN24pRtlybM3sTMHuvA2gfVcMx4jcVKly/0IaTmkxNkbjaKq+hcPt7YnW46/Z7pCuoFimiEREAREQBERAEREAREQBERAEREAREQBERAFzz8o/ES6up4fdjp9f8UsjgfSNq6GXNPyg2EYsL76aEjuvIPiCgJj0b4aGUVM364EjueuS/92w8FZChGgjwaejI2dRF/lAfFTda+XspS+xRny37mPW1YjbffsA4lRyWUuJLjclZmMT60ltzcvHaf55LAVvBHTO/VkN1thERTnBDdMx9O3/hj9560C2uk9Tr1DrbG2Z5bf2iVqlE/IIZiDzBVlzMnMkbI08Dk8eq7KpagSMa8bHta4dzgCPiuNdJT/SHdzf3QuvtHGFtJTg7RBCD3iNoK+fyrV0vdmpHeUbFERRnYREQBERAEREAREQBERAERaXS7SyHDaZ1RUHIZNaPakefZY3mfQAncgMbTbTymwqEPqCS91xHGyxfIRttwaMruOQvvNgaQxr5QmISuPzdsVOzdZvWP8XP7J8GhQ7HMaqcXrXSym735AC+pEwbGjg0X8SScyVLcHwqKmaAyONz973sa9xPLWuG9w9VBlzLH+SbHidmtj6b8YBuakO5GCC3owFSXBvlH1TCBV08MreMZdE7vz1mnyC9f+0biz44Xjg6JqwqrAsPqP6yDqXfWhOrb8Iy/ZKgXMXqiZ8V+jLW0W6X8OryGtl6mY5dXPZhJ4Ndcsd3A35Ku/lJ4QRLS1IGTmPgceBY7rGDxD3/AJVCMZ6NJWAvpHCoj4DKQfh2O8M+S1c2mNU6kdRVDjLCHNLGy3LoXsNrsccxlrNLTcWcbAHNW4yTa3LK1xUPVItHotxfrKKPO74Hlh7gddv7JA/CVajHggEbCLhcydHuk4o6m0htDLZr/sn3ZPAk35OKv/DsV1BZ3abtFrZX+IWzjfxsS15XYz7XRb34ZiVZvI/7zviV5L7mk1nE7LknzN18LSXgqsLGxGtEMTnncMhxJyA81kkqEaS4z1z9Vh+jYdv1nbNbu3Dx4o3oGnc4kknMk3PecyV8otRpHifVx6jT23i3c3YT+nnwVe7US6Z1MunpGooaM11eyJn9/OyMcg5wbfwbn4LsljQAANgyC5++T1ogZah9dIPo4QY4r75XiziPusJHfIOC6CWA3t7ZqJaWgiIvD0IiIAiIgCIiAIiIAiIgC5Q6TdLpMUxB4aSYY3uip2A5W1tXX73kXvwsNy6smB1TbbY277ZLjHATq1LL7QXeeq4D1suaek2eyttIleE0rKVmqO1IfbcNl/qg8As4YpxafNQ3HcSdrljSQ0WvbeSL+S9qnQ/EYG9Y+mqWNtfW6t9gOZGzxVRcd38zLL5Cj5UTKOuYd9u/JZCrmmx6Rntdsc9vn/G6kOF461/sGx+q79OPgoL47kmjOqJTBUuYbsJB+PeN6YtgtPiI+kAiqbdmRo9o7g4e93HPgdyw6asD8th4fwWQq/eXtdmWO1LT8FbY1gctJKY5m2O0EZtcPrNO8fyVLtBukb5uBBVkmEZMfmTGPqkbXM9RzGQktRTx1sXzep2/3cnvMdu/nfsO4qqsZwiSlmdFKLOadu5wOxw4gha/E5db2uz/ANmZyOOl+DoFmJROYHiSMsdmHa7bHuN1iVOktOwe3rHgwa3rs9VRUTaiBjZQJGRvvqusdR9iQbH2XEEELNi0slHtNY7wIPobei3Y58v6lozK49LwWHi+kj5wWtGpHwvm77x4ch6rTqLu0vfuY0d5JWDVY9NJkXao4Ny9dvqlczH6dzxce35JHiuOshBAs6TgNg+8f02rVaNYBJiVVqukZGy4dLNI5rWRs2XzIBO4NG3kASNAt9SaC1srBIyBxYQHAlzBcHMEAm58AqGTJkzvsv0RZiJxo6k0WqsPhijpKKencI22axk0T3ne5xDTckm5JttJUhXF9Rgc8Pa1T2Te7TctI35ZjvVj9H3TtNTFsOIl08GQEu2WPm4/3re/tczsUFTU9qRKqT8HRKLHw/EI542ywvbJG8azXNNwR/PwWQuT0IiIAiIgCIiAIiIAiIgC5L6S8Bdh+KzNaLNMnXxZZakhLwByDtZn4CutFXXTRoCcQpBLA29VThzmgDORhzfHzOWs3mCPeQHOmNxgubK32JGg9xGRH88CugejXS9uI0LWk/0mANZIN7rCzZRxDgM/tA8lz5htS0gwy5Mcbg/Udx7uP/VZGE4tUYZVNlhOrIz8r2na1w95p4fAgJhv4b0R8nCs0F+aR6B0dcD10QbIf7yOzJL8zaz/AMQKpvTDo1qcPvI36anB/rGAgs4dY33e/Mc9yu7RLTCnxSLrIDqTNA62EntNPEfWbfY7zscltnNvcEciD6ghaLiMq2jAnPm4ldL7r7fscz4Xj+xsp7nf/L+Kl1HXXyd4His3pG6KgwOqaBvZF3SQt3DaXxjhxbu3ZZCAYLi2qQx57J2H6vLuWPyeLo+l4nMnKtp/z3LAXhpXhnz2kLwL1FOC4He+Pa4c7be8faXnQVWsNU7R6hbPD6jUkad17HmDkf55LLTcVtehq6Vzp+p5/J/0lAnkw+ezoahpkY1wBb1jB2hY5dqMX/wwrT0i6PcHbFJPUUcLWRsfI8xtMeTAXHJhbc2C53wN3zPGYtTIRVzW97RNqEeLbjxV39PuP/N8M6lp7dTI2PnqM+kefRrfxraT2tmS1p6OeMdrYZZ3upoBTw3syMOe+wGwuc4kl3HdwC1632juGCSOUu2OGoDw2OJ89VaqtoHwus8W4HceYKmrFSlX6MjVp05MZXl0bH/u2D/F/wA2RUarf0Cr3uwlwpgDPF1zWg2zeSZG/vb94VngvWR/hkXIW5/UkON6PNnBcyzZeO53J38VV2P6MXLixupKCdZuwE/ofQ+qkmhPSO6R/UVzgHk2ZIQG5/UeAAAeB8CpXpJgfXN12D6Ro/MB7vfw8lof+fIjaKvzYqK96MOkuXCp+rl1nUj3Wljzuw7OtYNzhvHvAcQCOoqSqZKxskbg9j2hzXNNw5rhcEHgQuSdJcJ1h1rB2h7Y4j63ePh3Kx/k/adm5w6d2R1n05O4i7pIvK7x3P4hY2XE8ddLL8WrW0XoiIojsIiIAiIgCIiAIiIAiIgKJ6Z+iUgvr6Bl2m7qiJozadpmYN43uG7bsvapaWua9oin2D2H72cjxb/PC3aCpzpL6DWzl1ThgayU3L4Mmsedt4zsY77J7J+zv5c7PU9FJxunopWywvcxzTdkjDt8dhBG0HIjiFb2iHTRBUBseI2gm2CZo+if98bYz5t5t2KoOumpXuhnYRqmz4pWkFp7jm0/zmvx1HFJnC7Vd9R5t+V2wr2MlY2R5cEZlpnUrW3aHsIexwu1zCHNI4gjaqM6XdC20soqYBaGZxDmjYyXM5cGuFzbcQ7dZRbCtIa7D3fQSyw8W37DuZYbsd5LZaQ9J1bXU/zeoMRYXNcS2JrXEt2ZjIeACs3nWSdNFDDwqwZOqH29UNH8QLmAn2mGx5jd6ZeCkddiDIYzI89kDLiSdgHMqI4FF1cbnv7INjnwF8/G6wq6ukrJWMY0nYyNgzJOy/eVk1hV37G9OVxHuYr8TeZzODaTretBsDZ2trg2O3Pit3px0gVGLPjdUiNoiaWtbGHAXdYudmTmSB5BWTo50a0zKJ0U4EksoBkeNrHD2RGd2rx97O+WQqXSDBnUNU+Fxa8xuaQbXDgQHtuDsyIuPiuOL/UcXIy3hns5/wAr7keXj3jlVXqZOD6QsiYGOYbC/aBvtN7kf67ll6Q1jJKcGNwcOsbs3ZO2jcvqkgoKyMjOjqg0kAOLoZSBew1iSwnZbW35X2KO11C+F2q8W4cDzC3XltY9eV4M/ol3vwzGU/6IcV1KiSEnKVms370dz+6XflUAWwwDEzTVMUw9x7Sebb2cPFtx4qDDfRaolueqWjL0hwzVrqmO7Wask7hrGwsA6QC/EiwA3kgb1sNDsVrJq6ANmldZzQ4Oe4t6pntAjZbUB8bb1+9J0LRiDy0gh7In5HiwD1AB8Qpz0MaKarPnEg7Uvs8omn/mdbwaOKmiH8ZpeE9/2I6pfDTPnSzDBHJrNHZkvcbtb3h3G9/EqsqaoNHWsfGSDDMx7Tya4OHorj08IDWhuzrHW7gCP1CpjSFtqh/4T+yFa5yXSmQ8Z/M0doBfqxcKm14InfWjjd5tBWUsouhERAEREAREQBERAEREAREQEf0s0Do8SZq1UQLgLNkb2ZGdz+HI3HJUrpR8nqrhJdQvbUx7muIjlHLM6ju+47l0UiA4zr8PraM6s8c0PKRjg092sLHwWI3E3jO0d+PVsv8ABdquYCLEAjgdi179GqRxuaanJ4mGMnz1Vz0r7Hu2cb1FVJILvLi0ED7IJvbZlfb5L1osMncwzQseWxuAL2A3aTmNmY7+5Xt8oqnDMPpxG0NYKoZNAAv1UlshlxWg6EJGiBxOVqk35XjjAPndT4cSt9PsyPJblbItgHSxPA0tnb1xAOq6+q6+4P8ArDnt5lRiNz62qL5jcvfryO4AnO3DgB3K4ekvoygqB11IGxVJJLmiwZLvzGxjr+8Mjv4imqeokpZHMe0gg2exwsQR8Cq1cNYW8kzpvtsmnP8AE1NPsjZYzok5l3wXezbq7XAcvrD1+K1BxJzo+rk7QHsk+008jvG6ymWGYqC0Fp1mHdvH8CvzFtHYqka7LMkPvDYfvDjz296gx8msfy3/AD8k94JvvJAkWTX4dJA7VkbY7juI4g71jK0mn3RWa12ZudHcKfX1bI3FxvbXccy2NgAJv90Bo52XStBTtp6e7QG9kBoHui2qxo7hmq66IdFuriErx26ix+7E3MD8W38qsjH5QGNByFyT3NH+q1sGPpST813f4KWStt+xWumVTrStYPcbn3uz+AHmqt0l/tDu5v7oU5rqrrZHvPvOJ8Nw8rKB6QuvUP8AwjyaF1zn8n6nHG+o6+0Z/sdN/wCnh/y2rZrEwmDq4ImfVijb+VoCy1kF8IiIAiIgCIiAIiIAiIgCIiAIiIAiIgIZ0u6OGtwqZjBrSR2nYN5Mdy4AbyWF4HMhc9aBaVuo5HMs0sl1favk5t7WO64JHkusK+ujgjfLM4MjjaXOcdgaBclccaSVsU9XPJSxGKF8j3MZt1W7fDebDIXtsC7x24pUjmpVLTLb/wBtj/uRf7//AOVFdLGCvIcWsjkaLBzQbkfVefeHwUZw3SgtAbMC4DY4e148f52rbt0hgPv272u/gtj4+PNOqf8AcofDuH2ItHJJTSEEWO8HYR+vepVheLB41mH7zTu7/wCK12M4nTSssSXOHslrSCD3m2XJR6mqXRuDmGxHryPELE5PHnfyvZpYM1Jd0WS9kdQwteA4bwdo5g7u8KA43hXzeXUvrCwcDa2Rvt55KQYVi4kzadV42j9RxCxdL6hjxHulFweGr/1/VUcKqL6fQt5XNx1epdOhmItFNTvaLtMEYy3WY0Ed4It4L90zxW8DyMrgMHHtGxPlfyVWdHWnTab+j1JtCSSx/wDuydod9gnO+4k7ibWTjFD85gtG4ZkPab3a61943WO0L6zBUZJVLzrRg5JcvXoQBRLDqT53iEcYz66pYzwdIG38lKtKYX0cV5NUPfdrAHAk8XWG4ceNll9AOjRqMR+cOH0dK0uvuMjwWMb5a7vwhUubfiSfjT5o6UCIizi2EREAREQBERAEREAREQBERAEREARFB+lrTwYZRnqz/SprshH1cu1L+EEW+0W7roCtunjpD66Q4fTu+iidecg+3IDlH91h2/a+6vHoy0P6mP5zM36WRvYBHsRu3/ecPTvKiXR7osa2oMkwLoYyHPvn1jzmGc77Ty7wuhRTdXTuB2lpJ7zkB4ZK/wAXGp1kr9P3K2a9/KistIejWkmDpIwYH2c76O2oSBfNhyH4bKt5NEyBfrW2AuSQRYK95m3aRxBHmLKpcVjvBIPsH0F/0V3Nx8f1aK8ZbXbZDJ4o27Hl/c3VHmc/RfkTXSERxsuXEWa1us5x3W2k9wUq6KNFqfEcQEFUX6nVveAxwaXOYWnVJsTbV1tljltXTeA6J0lC3VpII4srEtbd5+883c7xKxW/saGjj+uw+ekl1JmPhlaGu1XAtcA4BwuDsyOwrPwDR6fEJrC+rcdZK4dlg/U22NHoMxdnTzoCamFtbTtvLA0tlaBm+HN2sOJYST3OPAKr9AtOm0o6ipJ6m5LHAE9WTmQQMy07cth78q+frUNx5JsSl0lb7G+0n6HgQH4ecw0Axvd7RAtrNedjjtIOVzkRsVcU2L1FPdsU0kdiQRHIQLjI+ybHvVgaW9KTTC6CiJJeNV0ti3VaciGXzuRvsLbuIhGDYOZGve4dkMeG83WIv3D49yq/0nFzEnOat/Z+uvf+b/wd8ysKe4/4Zei2jNVjFX1Ub9aTV13vleTqsBa0uN7udm4Cwvt8Ve/+0OGaM0jaYP6yYdpzGWMsjyBd787RjZbWOQAtey50wfHZ6Rzn00ronvY6MuYbO1XEEgHa3MDMWOS2uH6D1c7DO9rmx+0XP9pwOZcGnN3G59VpzFW9JbKrpSu5cND8pCjcbTU08Y4tMclu8XafK6sbRzS+kxBmvRzMkt7TRcPb95hs5vfax3Ll+XRKMjsueDzsR5WC1cMtTh07ZYXujkabsew5HiOY4tO3eF3kwXjW2jmMs12R2Yih3Rl0gMxal1iAyojs2Zg2XOyRu/UdY24EEZ2uZioSQIiIAiIgCIiAIiIAiIgCIiA8qqpbEx0kjg1jGuc5x2Na0Elx5AC65N0y0ilxnEi9gJD3CKBh92ME6t+BNy5x4k7grW+UHpn1MDKGJ3bnAfLbdED2W/icPJh4qI9D+ipdepeO04mOK+4bJJPi3wdxUuHH8StfzRxddK2WLoPowymhYxubY9pt7chzc8+P6DctvjlRkGDfmf09fgtnDEGtDRsGSjdbNryOO69h3DILWxfPe/RFGuy/J4hVhiEFnSM5vb6kKzlX2OstUy/fv52d+qt2iEj3Q1VdXjVKdznSMP44pGj1surVyBoTL1WL0h4VkLfAyhp9Cuv180+xrkO6XMd+aYTUOabPkaIWcbynUNuYZrn8K5v0Q0OdiBl1XiMRhpuWlwJcTZuRyyBN89itj5SmJkQ0kA2PkllP+G1rG/5jvJarohw0ijLgO1NK4juaAweocp+NjWTJqvBFlpzO0aZvRK2KN8kspkc1usGtbqtyzNySScr7LLxYwAAAAAZWGy3BWtUU5YdVwz89qiWIaHG5MDhY+664tyBzuO9bMYYhfIihd1X1FVaOOEWIQ6wBDahrTcAi2vqk5+fgr+VfUvRZeoE00oA1w8xtFySDe2vlYE8irBKj4uKsfUq+5JmtXpogGP4eIZiG+y7tN5A7vA3HktLX0QlYWO37DwO4qXabW1ouOq/yu236qMqapT2mQp67o1XRbpI7D8UiLjaN7+omG7VeQ25+67Vd+HmusVxhpFHq1Drb9V3mBf1XYGj9cZ6WCU7ZIIpD3vY1x+K+fuemnJqS9pMz0RFwdBERAEREAREQBERAF41lW2KN8kh1WRtc9xOwNaC5x8ACvZVl0+6R/N8NELTZ9U/U59Wyz5D56je55QFHYlWy4xibn5h1RLlfPq4xkB3NjH7JXQ2jGFNhiaGCzWtDGDg1uV+829OaqLocwLWdJUEZ3EMfebF5/dHiVe0cYaABsAt5LQxT0Y9+tf6KuR9Va+x4182rG477WHeclGVusdls1reJv5f6n0WlWhx51OytkfcKA6SH+lSd7f3GqfEqtsRqesle/c5ziO6+XpZTURkKoJNTEY3fVq2HylBXZK4yf/bsv/MD98Ls0L5y/qZqz4Rz18pGQ/PaZu4UxPiZXg/AKRdFxayipSchqvJPNz5P1KxPlJYI4tpapou1uvC88Naz4/hJ6cVE9BukGKCnbBOCNQu1XXGbXOLt+WRJ38FZ4dSrap+VoizpuexbmLTNdJdpuLAX81hLRw6a0jtklvC/wuvuTTClH95fuaf1stmXKWkyg9tm5XnUVDY2lzyGtG0lRWu6RIW/1erfi97R+yCSfMKK4npmyQ3kl17bA0Gw7hay8rNE+WeqKfhG2xrE+vlLtjR2WjkOPM5nxWAo/UaXN/u2E83G3oL/ABWsdW1NW8RsD3ucbCOJpJdy1Rcu9VTvl4147ks4KfnsfOP1IknJYbgANBG+wzt4rsDRuiMNHTxO9qOnhjPeyNrT6hU/0X9CEjJWVWJgN1CHxwXBJcM2ulIyAGR1OO21iDeKybrqp0y/K0tBERcnoREQBERAEREAREQBc3/KGxbrMSZCD2YIGi3B0hL3H8vV+S6QXKfTRf8A7bq78YfLqIrIC0OjvDxBTUrDkS0PP3pAX/FwHgp8TbbsUOprajdXZqtt3WFvRZUlW9ws5xI4X/m636wdWtPwtGasmtn3iFV1jyRsGQ7hvWMvxzgBc5AbSdyj+L6WNYC2Cz3fW90d31j6d6sLUrRE3s+tKcY6tnVMPbeO19lp/U/C/JQ1fUkhcS5xJJNyTtJWHiGIshbdxztkN5P8Oaiqku7PUm3pEfwqHrcTiaPfrI2/mmaF2MuVuhnBXVWLwG12wl1Q88NQdk/+4WLqlfPU9vZqpaWjDxjCIquF8FQwPikbquafMEHaCDYgjMEBUfj/AMnCZriaGojezMhs92PA4azQWuPOzVfiLw9OWp+g3F2nKna/m2eH/meCvJnQnjB/8Jbvnp//ALF1UiA5jpegLFX+02GP78wP7gct9h/ybKg/2irhZ/w2Pk/e1FfyICrsH+T1h0VjO6aoO8OeI2HwYA79pT/BtG6ajbq0sEUI36jAC77ztrvElbJEAREQBERAEREAREQBERAEREAVA/KH0Re2dldG28cjWxSkD2XtyY48nNsO9nMK/l4V1DHPG6OZjXxvBa5rhcOB3EIDmvRjpQEcDIZ2XcwBrX61gWjJoORsQMr8lt5NP3PH0boWjk4OPqbei2+lHycg5xfh04YDn1U+sQOQkF3W5FpPNQ2o6BsWabCOJ/NszLftWKvRzblafcr1x5b2j7rtIg/+tnB5F4t4NGXotVUaTQt2EvP2R+pstxSfJ/xR/tCCP781/wBxrlJsI+TWcjV1Y5thj+D3n/lSubb8I8XGn1Kqq9KpHZRgMHHafPYPJbTRTo1xDFHB0bHNiO2ea7WW4tJzk/CD4LoLR7oiwyjs5lOJZB7856094B7APMNCmICq3kq/qZPMTPhEY0C6PoMJhLIrvlfYyyuFi8jYAPdaLmw55kqUIijOgiIgCIiAIiIAiIgCIiAIiIAiIgCIiAIiIAiIgCIiAIiIAiIgCIiAIiIAiIgCIiAIiIAiIgCIiAIiIAiIgP/Z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5" name="AutoShape 4" descr="data:image/jpeg;base64,/9j/4AAQSkZJRgABAQAAAQABAAD/2wCEAAkGBhMRERUUEBQUFBIVFBQVFxgVFBUXGBYYFhYVFBcUGBgdHSYeFxolGRoXHy8gIycpLC0tFR4yNTAqNSYrLCkBCQoKDgwOGg8PGjIkHyUvKSo1LywpLCwvLCwvLCwsLCksLiwsLyksLCwsLCwsLCwpKSksLCwsLCwsLCwsLCkvKf/AABEIAOEA4QMBIgACEQEDEQH/xAAcAAEAAgMBAQEAAAAAAAAAAAAABgcEBQgDAgH/xABNEAABAwICBgcDCQQHBQkAAAABAAIDBBEFIQYSMUFRYQcTInGBkaEyQrEIFCNSYnKCksGistHwJDM0Q4Oz4RZTc8LxFSVEVHST0tPi/8QAGgEBAAMBAQEAAAAAAAAAAAAAAAMEBQIBBv/EACwRAAMAAgEDAgUDBQEAAAAAAAABAgMRBBIhMUFhEyIyUXGB0fAFkaGx4SP/2gAMAwEAAhEDEQA/ALxREQBERAEREAREQBERAEWDjWNQ0cL56l4jiYLkn0AG0uJyAGZXN2n/AEw1WJOMVPrwUpOqI2n6SUHIdY4bb/UGWfvbUBdmknS5htCS183WyDbHAOscDwJuGNPIuBUFrvlLMBIgonOG4yTBp/K1jvioDgPRVUTAOqHCnYdxGtIfw3Ab4m/JTCk6KaJg7YlkP2pCPRoCtRxMt99a/JDWaJPWL5S779uhaR9moIPrGVJcE+UJh8xDahs1MTvc0SM/MztfsqM1XRhQuaQ2NzHbnNkebeDnEFQHGtAnQvLQ6xGY1sw4biHDd4Lq+Fln3PFyIZ1XhuKQ1EYkp5GSxnY6NwcO6438llLjnCMbrMLm14HvifvAzZIBuc32Xj4ciuiujXpVhxVvVvAiq2i7o79l4G18ZOZHFpzHMZqo009MmT34J4iIvD0IiIAiIgCIiAIiIAiIgCIiAIiIAiIgCIiAL8c4AEnIDMk7l+quunPSg0mGmNhtJVO6kWOYZa8p/LZn+IgKf6VNP34rV9XCXGljdqQsF/pHX1etI3udsaNwI3k3mPR90dtpw18gDqoi5JzEQ4N58XeAy2xLol0eEkj6qQXER1Y7/XIuXfhaR+fkr4wyl1GD6zsz+g/nmtDj41EfEfn0/cq5a6n0o+qXDmR7Bc8Tt8OC9aina8WcP4jmF6rHq61sY7W3cBtP8BzUm6qvc47JEclj1XEHaCR5LVY9hQniIA7bblh5729x/gtpLIXEk7SSfNfK1PTuVSqaqlbI0teLj1HMcConNHLQzskie5rmuD43tyII/Ubxz4FWHpDS9XUPA2E64/FmfW60WK0AmjLfe2t+8Nnns8VR5GBZF28k2LJ0P2L96ONN24pRtlybM3sTMHuvA2gfVcMx4jcVKly/0IaTmkxNkbjaKq+hcPt7YnW46/Z7pCuoFimiEREAREQBERAEREAREQBERAEREAREQBERAFzz8o/ES6up4fdjp9f8UsjgfSNq6GXNPyg2EYsL76aEjuvIPiCgJj0b4aGUVM364EjueuS/92w8FZChGgjwaejI2dRF/lAfFTda+XspS+xRny37mPW1YjbffsA4lRyWUuJLjclZmMT60ltzcvHaf55LAVvBHTO/VkN1thERTnBDdMx9O3/hj9560C2uk9Tr1DrbG2Z5bf2iVqlE/IIZiDzBVlzMnMkbI08Dk8eq7KpagSMa8bHta4dzgCPiuNdJT/SHdzf3QuvtHGFtJTg7RBCD3iNoK+fyrV0vdmpHeUbFERRnYREQBERAEREAREQBERAERaXS7SyHDaZ1RUHIZNaPakefZY3mfQAncgMbTbTymwqEPqCS91xHGyxfIRttwaMruOQvvNgaQxr5QmISuPzdsVOzdZvWP8XP7J8GhQ7HMaqcXrXSym735AC+pEwbGjg0X8SScyVLcHwqKmaAyONz973sa9xPLWuG9w9VBlzLH+SbHidmtj6b8YBuakO5GCC3owFSXBvlH1TCBV08MreMZdE7vz1mnyC9f+0biz44Xjg6JqwqrAsPqP6yDqXfWhOrb8Iy/ZKgXMXqiZ8V+jLW0W6X8OryGtl6mY5dXPZhJ4Ndcsd3A35Ku/lJ4QRLS1IGTmPgceBY7rGDxD3/AJVCMZ6NJWAvpHCoj4DKQfh2O8M+S1c2mNU6kdRVDjLCHNLGy3LoXsNrsccxlrNLTcWcbAHNW4yTa3LK1xUPVItHotxfrKKPO74Hlh7gddv7JA/CVajHggEbCLhcydHuk4o6m0htDLZr/sn3ZPAk35OKv/DsV1BZ3abtFrZX+IWzjfxsS15XYz7XRb34ZiVZvI/7zviV5L7mk1nE7LknzN18LSXgqsLGxGtEMTnncMhxJyA81kkqEaS4z1z9Vh+jYdv1nbNbu3Dx4o3oGnc4kknMk3PecyV8otRpHifVx6jT23i3c3YT+nnwVe7US6Z1MunpGooaM11eyJn9/OyMcg5wbfwbn4LsljQAANgyC5++T1ogZah9dIPo4QY4r75XiziPusJHfIOC6CWA3t7ZqJaWgiIvD0IiIAiIgCIiAIiIAiIgC5Q6TdLpMUxB4aSYY3uip2A5W1tXX73kXvwsNy6smB1TbbY277ZLjHATq1LL7QXeeq4D1suaek2eyttIleE0rKVmqO1IfbcNl/qg8As4YpxafNQ3HcSdrljSQ0WvbeSL+S9qnQ/EYG9Y+mqWNtfW6t9gOZGzxVRcd38zLL5Cj5UTKOuYd9u/JZCrmmx6Rntdsc9vn/G6kOF461/sGx+q79OPgoL47kmjOqJTBUuYbsJB+PeN6YtgtPiI+kAiqbdmRo9o7g4e93HPgdyw6asD8th4fwWQq/eXtdmWO1LT8FbY1gctJKY5m2O0EZtcPrNO8fyVLtBukb5uBBVkmEZMfmTGPqkbXM9RzGQktRTx1sXzep2/3cnvMdu/nfsO4qqsZwiSlmdFKLOadu5wOxw4gha/E5db2uz/ANmZyOOl+DoFmJROYHiSMsdmHa7bHuN1iVOktOwe3rHgwa3rs9VRUTaiBjZQJGRvvqusdR9iQbH2XEEELNi0slHtNY7wIPobei3Y58v6lozK49LwWHi+kj5wWtGpHwvm77x4ch6rTqLu0vfuY0d5JWDVY9NJkXao4Ny9dvqlczH6dzxce35JHiuOshBAs6TgNg+8f02rVaNYBJiVVqukZGy4dLNI5rWRs2XzIBO4NG3kASNAt9SaC1srBIyBxYQHAlzBcHMEAm58AqGTJkzvsv0RZiJxo6k0WqsPhijpKKencI22axk0T3ne5xDTckm5JttJUhXF9Rgc8Pa1T2Te7TctI35ZjvVj9H3TtNTFsOIl08GQEu2WPm4/3re/tczsUFTU9qRKqT8HRKLHw/EI542ywvbJG8azXNNwR/PwWQuT0IiIAiIgCIiAIiIAiIgC5L6S8Bdh+KzNaLNMnXxZZakhLwByDtZn4CutFXXTRoCcQpBLA29VThzmgDORhzfHzOWs3mCPeQHOmNxgubK32JGg9xGRH88CugejXS9uI0LWk/0mANZIN7rCzZRxDgM/tA8lz5htS0gwy5Mcbg/Udx7uP/VZGE4tUYZVNlhOrIz8r2na1w95p4fAgJhv4b0R8nCs0F+aR6B0dcD10QbIf7yOzJL8zaz/AMQKpvTDo1qcPvI36anB/rGAgs4dY33e/Mc9yu7RLTCnxSLrIDqTNA62EntNPEfWbfY7zscltnNvcEciD6ghaLiMq2jAnPm4ldL7r7fscz4Xj+xsp7nf/L+Kl1HXXyd4His3pG6KgwOqaBvZF3SQt3DaXxjhxbu3ZZCAYLi2qQx57J2H6vLuWPyeLo+l4nMnKtp/z3LAXhpXhnz2kLwL1FOC4He+Pa4c7be8faXnQVWsNU7R6hbPD6jUkad17HmDkf55LLTcVtehq6Vzp+p5/J/0lAnkw+ezoahpkY1wBb1jB2hY5dqMX/wwrT0i6PcHbFJPUUcLWRsfI8xtMeTAXHJhbc2C53wN3zPGYtTIRVzW97RNqEeLbjxV39PuP/N8M6lp7dTI2PnqM+kefRrfxraT2tmS1p6OeMdrYZZ3upoBTw3syMOe+wGwuc4kl3HdwC1632juGCSOUu2OGoDw2OJ89VaqtoHwus8W4HceYKmrFSlX6MjVp05MZXl0bH/u2D/F/wA2RUarf0Cr3uwlwpgDPF1zWg2zeSZG/vb94VngvWR/hkXIW5/UkON6PNnBcyzZeO53J38VV2P6MXLixupKCdZuwE/ofQ+qkmhPSO6R/UVzgHk2ZIQG5/UeAAAeB8CpXpJgfXN12D6Ro/MB7vfw8lof+fIjaKvzYqK96MOkuXCp+rl1nUj3Wljzuw7OtYNzhvHvAcQCOoqSqZKxskbg9j2hzXNNw5rhcEHgQuSdJcJ1h1rB2h7Y4j63ePh3Kx/k/adm5w6d2R1n05O4i7pIvK7x3P4hY2XE8ddLL8WrW0XoiIojsIiIAiIgCIiAIiIAiIgKJ6Z+iUgvr6Bl2m7qiJozadpmYN43uG7bsvapaWua9oin2D2H72cjxb/PC3aCpzpL6DWzl1ThgayU3L4Mmsedt4zsY77J7J+zv5c7PU9FJxunopWywvcxzTdkjDt8dhBG0HIjiFb2iHTRBUBseI2gm2CZo+if98bYz5t5t2KoOumpXuhnYRqmz4pWkFp7jm0/zmvx1HFJnC7Vd9R5t+V2wr2MlY2R5cEZlpnUrW3aHsIexwu1zCHNI4gjaqM6XdC20soqYBaGZxDmjYyXM5cGuFzbcQ7dZRbCtIa7D3fQSyw8W37DuZYbsd5LZaQ9J1bXU/zeoMRYXNcS2JrXEt2ZjIeACs3nWSdNFDDwqwZOqH29UNH8QLmAn2mGx5jd6ZeCkddiDIYzI89kDLiSdgHMqI4FF1cbnv7INjnwF8/G6wq6ukrJWMY0nYyNgzJOy/eVk1hV37G9OVxHuYr8TeZzODaTretBsDZ2trg2O3Pit3px0gVGLPjdUiNoiaWtbGHAXdYudmTmSB5BWTo50a0zKJ0U4EksoBkeNrHD2RGd2rx97O+WQqXSDBnUNU+Fxa8xuaQbXDgQHtuDsyIuPiuOL/UcXIy3hns5/wAr7keXj3jlVXqZOD6QsiYGOYbC/aBvtN7kf67ll6Q1jJKcGNwcOsbs3ZO2jcvqkgoKyMjOjqg0kAOLoZSBew1iSwnZbW35X2KO11C+F2q8W4cDzC3XltY9eV4M/ol3vwzGU/6IcV1KiSEnKVms370dz+6XflUAWwwDEzTVMUw9x7Sebb2cPFtx4qDDfRaolueqWjL0hwzVrqmO7Wask7hrGwsA6QC/EiwA3kgb1sNDsVrJq6ANmldZzQ4Oe4t6pntAjZbUB8bb1+9J0LRiDy0gh7In5HiwD1AB8Qpz0MaKarPnEg7Uvs8omn/mdbwaOKmiH8ZpeE9/2I6pfDTPnSzDBHJrNHZkvcbtb3h3G9/EqsqaoNHWsfGSDDMx7Tya4OHorj08IDWhuzrHW7gCP1CpjSFtqh/4T+yFa5yXSmQ8Z/M0doBfqxcKm14InfWjjd5tBWUsouhERAEREAREQBERAEREAREQEf0s0Do8SZq1UQLgLNkb2ZGdz+HI3HJUrpR8nqrhJdQvbUx7muIjlHLM6ju+47l0UiA4zr8PraM6s8c0PKRjg092sLHwWI3E3jO0d+PVsv8ABdquYCLEAjgdi179GqRxuaanJ4mGMnz1Vz0r7Hu2cb1FVJILvLi0ED7IJvbZlfb5L1osMncwzQseWxuAL2A3aTmNmY7+5Xt8oqnDMPpxG0NYKoZNAAv1UlshlxWg6EJGiBxOVqk35XjjAPndT4cSt9PsyPJblbItgHSxPA0tnb1xAOq6+q6+4P8ArDnt5lRiNz62qL5jcvfryO4AnO3DgB3K4ekvoygqB11IGxVJJLmiwZLvzGxjr+8Mjv4imqeokpZHMe0gg2exwsQR8Cq1cNYW8kzpvtsmnP8AE1NPsjZYzok5l3wXezbq7XAcvrD1+K1BxJzo+rk7QHsk+008jvG6ymWGYqC0Fp1mHdvH8CvzFtHYqka7LMkPvDYfvDjz296gx8msfy3/AD8k94JvvJAkWTX4dJA7VkbY7juI4g71jK0mn3RWa12ZudHcKfX1bI3FxvbXccy2NgAJv90Bo52XStBTtp6e7QG9kBoHui2qxo7hmq66IdFuriErx26ix+7E3MD8W38qsjH5QGNByFyT3NH+q1sGPpST813f4KWStt+xWumVTrStYPcbn3uz+AHmqt0l/tDu5v7oU5rqrrZHvPvOJ8Nw8rKB6QuvUP8AwjyaF1zn8n6nHG+o6+0Z/sdN/wCnh/y2rZrEwmDq4ImfVijb+VoCy1kF8IiIAiIgCIiAIiIAiIgCIiAIiIAiIgIZ0u6OGtwqZjBrSR2nYN5Mdy4AbyWF4HMhc9aBaVuo5HMs0sl1favk5t7WO64JHkusK+ujgjfLM4MjjaXOcdgaBclccaSVsU9XPJSxGKF8j3MZt1W7fDebDIXtsC7x24pUjmpVLTLb/wBtj/uRf7//AOVFdLGCvIcWsjkaLBzQbkfVefeHwUZw3SgtAbMC4DY4e148f52rbt0hgPv272u/gtj4+PNOqf8AcofDuH2ItHJJTSEEWO8HYR+vepVheLB41mH7zTu7/wCK12M4nTSssSXOHslrSCD3m2XJR6mqXRuDmGxHryPELE5PHnfyvZpYM1Jd0WS9kdQwteA4bwdo5g7u8KA43hXzeXUvrCwcDa2Rvt55KQYVi4kzadV42j9RxCxdL6hjxHulFweGr/1/VUcKqL6fQt5XNx1epdOhmItFNTvaLtMEYy3WY0Ed4It4L90zxW8DyMrgMHHtGxPlfyVWdHWnTab+j1JtCSSx/wDuydod9gnO+4k7ibWTjFD85gtG4ZkPab3a61943WO0L6zBUZJVLzrRg5JcvXoQBRLDqT53iEcYz66pYzwdIG38lKtKYX0cV5NUPfdrAHAk8XWG4ceNll9AOjRqMR+cOH0dK0uvuMjwWMb5a7vwhUubfiSfjT5o6UCIizi2EREAREQBERAEREAREQBERAEREARFB+lrTwYZRnqz/SprshH1cu1L+EEW+0W7roCtunjpD66Q4fTu+iidecg+3IDlH91h2/a+6vHoy0P6mP5zM36WRvYBHsRu3/ecPTvKiXR7osa2oMkwLoYyHPvn1jzmGc77Ty7wuhRTdXTuB2lpJ7zkB4ZK/wAXGp1kr9P3K2a9/KistIejWkmDpIwYH2c76O2oSBfNhyH4bKt5NEyBfrW2AuSQRYK95m3aRxBHmLKpcVjvBIPsH0F/0V3Nx8f1aK8ZbXbZDJ4o27Hl/c3VHmc/RfkTXSERxsuXEWa1us5x3W2k9wUq6KNFqfEcQEFUX6nVveAxwaXOYWnVJsTbV1tljltXTeA6J0lC3VpII4srEtbd5+883c7xKxW/saGjj+uw+ekl1JmPhlaGu1XAtcA4BwuDsyOwrPwDR6fEJrC+rcdZK4dlg/U22NHoMxdnTzoCamFtbTtvLA0tlaBm+HN2sOJYST3OPAKr9AtOm0o6ipJ6m5LHAE9WTmQQMy07cth78q+frUNx5JsSl0lb7G+0n6HgQH4ecw0Axvd7RAtrNedjjtIOVzkRsVcU2L1FPdsU0kdiQRHIQLjI+ybHvVgaW9KTTC6CiJJeNV0ti3VaciGXzuRvsLbuIhGDYOZGve4dkMeG83WIv3D49yq/0nFzEnOat/Z+uvf+b/wd8ysKe4/4Zei2jNVjFX1Ub9aTV13vleTqsBa0uN7udm4Cwvt8Ve/+0OGaM0jaYP6yYdpzGWMsjyBd787RjZbWOQAtey50wfHZ6Rzn00ronvY6MuYbO1XEEgHa3MDMWOS2uH6D1c7DO9rmx+0XP9pwOZcGnN3G59VpzFW9JbKrpSu5cND8pCjcbTU08Y4tMclu8XafK6sbRzS+kxBmvRzMkt7TRcPb95hs5vfax3Ll+XRKMjsueDzsR5WC1cMtTh07ZYXujkabsew5HiOY4tO3eF3kwXjW2jmMs12R2Yih3Rl0gMxal1iAyojs2Zg2XOyRu/UdY24EEZ2uZioSQIiIAiIgCIiAIiIAiIgCIiA8qqpbEx0kjg1jGuc5x2Na0Elx5AC65N0y0ilxnEi9gJD3CKBh92ME6t+BNy5x4k7grW+UHpn1MDKGJ3bnAfLbdED2W/icPJh4qI9D+ipdepeO04mOK+4bJJPi3wdxUuHH8StfzRxddK2WLoPowymhYxubY9pt7chzc8+P6DctvjlRkGDfmf09fgtnDEGtDRsGSjdbNryOO69h3DILWxfPe/RFGuy/J4hVhiEFnSM5vb6kKzlX2OstUy/fv52d+qt2iEj3Q1VdXjVKdznSMP44pGj1surVyBoTL1WL0h4VkLfAyhp9Cuv180+xrkO6XMd+aYTUOabPkaIWcbynUNuYZrn8K5v0Q0OdiBl1XiMRhpuWlwJcTZuRyyBN89itj5SmJkQ0kA2PkllP+G1rG/5jvJarohw0ijLgO1NK4juaAweocp+NjWTJqvBFlpzO0aZvRK2KN8kspkc1usGtbqtyzNySScr7LLxYwAAAAAZWGy3BWtUU5YdVwz89qiWIaHG5MDhY+664tyBzuO9bMYYhfIihd1X1FVaOOEWIQ6wBDahrTcAi2vqk5+fgr+VfUvRZeoE00oA1w8xtFySDe2vlYE8irBKj4uKsfUq+5JmtXpogGP4eIZiG+y7tN5A7vA3HktLX0QlYWO37DwO4qXabW1ouOq/yu236qMqapT2mQp67o1XRbpI7D8UiLjaN7+omG7VeQ25+67Vd+HmusVxhpFHq1Drb9V3mBf1XYGj9cZ6WCU7ZIIpD3vY1x+K+fuemnJqS9pMz0RFwdBERAEREAREQBERAF41lW2KN8kh1WRtc9xOwNaC5x8ACvZVl0+6R/N8NELTZ9U/U59Wyz5D56je55QFHYlWy4xibn5h1RLlfPq4xkB3NjH7JXQ2jGFNhiaGCzWtDGDg1uV+829OaqLocwLWdJUEZ3EMfebF5/dHiVe0cYaABsAt5LQxT0Y9+tf6KuR9Va+x4182rG477WHeclGVusdls1reJv5f6n0WlWhx51OytkfcKA6SH+lSd7f3GqfEqtsRqesle/c5ziO6+XpZTURkKoJNTEY3fVq2HylBXZK4yf/bsv/MD98Ls0L5y/qZqz4Rz18pGQ/PaZu4UxPiZXg/AKRdFxayipSchqvJPNz5P1KxPlJYI4tpapou1uvC88Naz4/hJ6cVE9BukGKCnbBOCNQu1XXGbXOLt+WRJ38FZ4dSrap+VoizpuexbmLTNdJdpuLAX81hLRw6a0jtklvC/wuvuTTClH95fuaf1stmXKWkyg9tm5XnUVDY2lzyGtG0lRWu6RIW/1erfi97R+yCSfMKK4npmyQ3kl17bA0Gw7hay8rNE+WeqKfhG2xrE+vlLtjR2WjkOPM5nxWAo/UaXN/u2E83G3oL/ABWsdW1NW8RsD3ucbCOJpJdy1Rcu9VTvl4147ks4KfnsfOP1IknJYbgANBG+wzt4rsDRuiMNHTxO9qOnhjPeyNrT6hU/0X9CEjJWVWJgN1CHxwXBJcM2ulIyAGR1OO21iDeKybrqp0y/K0tBERcnoREQBERAEREAREQBc3/KGxbrMSZCD2YIGi3B0hL3H8vV+S6QXKfTRf8A7bq78YfLqIrIC0OjvDxBTUrDkS0PP3pAX/FwHgp8TbbsUOprajdXZqtt3WFvRZUlW9ws5xI4X/m636wdWtPwtGasmtn3iFV1jyRsGQ7hvWMvxzgBc5AbSdyj+L6WNYC2Cz3fW90d31j6d6sLUrRE3s+tKcY6tnVMPbeO19lp/U/C/JQ1fUkhcS5xJJNyTtJWHiGIshbdxztkN5P8Oaiqku7PUm3pEfwqHrcTiaPfrI2/mmaF2MuVuhnBXVWLwG12wl1Q88NQdk/+4WLqlfPU9vZqpaWjDxjCIquF8FQwPikbquafMEHaCDYgjMEBUfj/AMnCZriaGojezMhs92PA4azQWuPOzVfiLw9OWp+g3F2nKna/m2eH/meCvJnQnjB/8Jbvnp//ALF1UiA5jpegLFX+02GP78wP7gct9h/ybKg/2irhZ/w2Pk/e1FfyICrsH+T1h0VjO6aoO8OeI2HwYA79pT/BtG6ajbq0sEUI36jAC77ztrvElbJEAREQBERAEREAREQBERAEREAVA/KH0Re2dldG28cjWxSkD2XtyY48nNsO9nMK/l4V1DHPG6OZjXxvBa5rhcOB3EIDmvRjpQEcDIZ2XcwBrX61gWjJoORsQMr8lt5NP3PH0boWjk4OPqbei2+lHycg5xfh04YDn1U+sQOQkF3W5FpPNQ2o6BsWabCOJ/NszLftWKvRzblafcr1x5b2j7rtIg/+tnB5F4t4NGXotVUaTQt2EvP2R+pstxSfJ/xR/tCCP781/wBxrlJsI+TWcjV1Y5thj+D3n/lSubb8I8XGn1Kqq9KpHZRgMHHafPYPJbTRTo1xDFHB0bHNiO2ea7WW4tJzk/CD4LoLR7oiwyjs5lOJZB7856094B7APMNCmICq3kq/qZPMTPhEY0C6PoMJhLIrvlfYyyuFi8jYAPdaLmw55kqUIijOgiIgCIiAIiIAiIgCIiAIiIAiIgCIiAIiIAiIgCIiAIiIAiIgCIiAIiIAiIgCIiAIiIAiIgCIiAIiIAiIgP/Z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6" name="AutoShape 6" descr="data:image/jpeg;base64,/9j/4AAQSkZJRgABAQAAAQABAAD/2wCEAAkGBhMRERUUEBQUFBIVFBQVFxgVFBUXGBYYFhYVFBcUGBgdHSYeFxolGRoXHy8gIycpLC0tFR4yNTAqNSYrLCkBCQoKDgwOGg8PGjIkHyUvKSo1LywpLCwvLCwvLCwsLCksLiwsLyksLCwsLCwsLCwpKSksLCwsLCwsLCwsLCkvKf/AABEIAOEA4QMBIgACEQEDEQH/xAAcAAEAAgMBAQEAAAAAAAAAAAAABgcEBQgDAgH/xABNEAABAwICBgcDCQQHBQkAAAABAAIDBBEFIQYSMUFRYQcTInGBkaEyQrEIFCNSYnKCksGistHwJDM0Q4Oz4RZTc8LxFSVEVHST0tPi/8QAGgEBAAMBAQEAAAAAAAAAAAAAAAMEBQIBBv/EACwRAAMAAgEDAgUDBQEAAAAAAAABAgMRBBIhMUFhEyIyUXGB0fAFkaGx4SP/2gAMAwEAAhEDEQA/ALxREQBERAEREAREQBERAEWDjWNQ0cL56l4jiYLkn0AG0uJyAGZXN2n/AEw1WJOMVPrwUpOqI2n6SUHIdY4bb/UGWfvbUBdmknS5htCS183WyDbHAOscDwJuGNPIuBUFrvlLMBIgonOG4yTBp/K1jvioDgPRVUTAOqHCnYdxGtIfw3Ab4m/JTCk6KaJg7YlkP2pCPRoCtRxMt99a/JDWaJPWL5S779uhaR9moIPrGVJcE+UJh8xDahs1MTvc0SM/MztfsqM1XRhQuaQ2NzHbnNkebeDnEFQHGtAnQvLQ6xGY1sw4biHDd4Lq+Fln3PFyIZ1XhuKQ1EYkp5GSxnY6NwcO6438llLjnCMbrMLm14HvifvAzZIBuc32Xj4ciuiujXpVhxVvVvAiq2i7o79l4G18ZOZHFpzHMZqo009MmT34J4iIvD0IiIAiIgCIiAIiIAiIgCIiAIiIAiIgCIiAL8c4AEnIDMk7l+quunPSg0mGmNhtJVO6kWOYZa8p/LZn+IgKf6VNP34rV9XCXGljdqQsF/pHX1etI3udsaNwI3k3mPR90dtpw18gDqoi5JzEQ4N58XeAy2xLol0eEkj6qQXER1Y7/XIuXfhaR+fkr4wyl1GD6zsz+g/nmtDj41EfEfn0/cq5a6n0o+qXDmR7Bc8Tt8OC9aina8WcP4jmF6rHq61sY7W3cBtP8BzUm6qvc47JEclj1XEHaCR5LVY9hQniIA7bblh5729x/gtpLIXEk7SSfNfK1PTuVSqaqlbI0teLj1HMcConNHLQzskie5rmuD43tyII/Ubxz4FWHpDS9XUPA2E64/FmfW60WK0AmjLfe2t+8Nnns8VR5GBZF28k2LJ0P2L96ONN24pRtlybM3sTMHuvA2gfVcMx4jcVKly/0IaTmkxNkbjaKq+hcPt7YnW46/Z7pCuoFimiEREAREQBERAEREAREQBERAEREAREQBERAFzz8o/ES6up4fdjp9f8UsjgfSNq6GXNPyg2EYsL76aEjuvIPiCgJj0b4aGUVM364EjueuS/92w8FZChGgjwaejI2dRF/lAfFTda+XspS+xRny37mPW1YjbffsA4lRyWUuJLjclZmMT60ltzcvHaf55LAVvBHTO/VkN1thERTnBDdMx9O3/hj9560C2uk9Tr1DrbG2Z5bf2iVqlE/IIZiDzBVlzMnMkbI08Dk8eq7KpagSMa8bHta4dzgCPiuNdJT/SHdzf3QuvtHGFtJTg7RBCD3iNoK+fyrV0vdmpHeUbFERRnYREQBERAEREAREQBERAERaXS7SyHDaZ1RUHIZNaPakefZY3mfQAncgMbTbTymwqEPqCS91xHGyxfIRttwaMruOQvvNgaQxr5QmISuPzdsVOzdZvWP8XP7J8GhQ7HMaqcXrXSym735AC+pEwbGjg0X8SScyVLcHwqKmaAyONz973sa9xPLWuG9w9VBlzLH+SbHidmtj6b8YBuakO5GCC3owFSXBvlH1TCBV08MreMZdE7vz1mnyC9f+0biz44Xjg6JqwqrAsPqP6yDqXfWhOrb8Iy/ZKgXMXqiZ8V+jLW0W6X8OryGtl6mY5dXPZhJ4Ndcsd3A35Ku/lJ4QRLS1IGTmPgceBY7rGDxD3/AJVCMZ6NJWAvpHCoj4DKQfh2O8M+S1c2mNU6kdRVDjLCHNLGy3LoXsNrsccxlrNLTcWcbAHNW4yTa3LK1xUPVItHotxfrKKPO74Hlh7gddv7JA/CVajHggEbCLhcydHuk4o6m0htDLZr/sn3ZPAk35OKv/DsV1BZ3abtFrZX+IWzjfxsS15XYz7XRb34ZiVZvI/7zviV5L7mk1nE7LknzN18LSXgqsLGxGtEMTnncMhxJyA81kkqEaS4z1z9Vh+jYdv1nbNbu3Dx4o3oGnc4kknMk3PecyV8otRpHifVx6jT23i3c3YT+nnwVe7US6Z1MunpGooaM11eyJn9/OyMcg5wbfwbn4LsljQAANgyC5++T1ogZah9dIPo4QY4r75XiziPusJHfIOC6CWA3t7ZqJaWgiIvD0IiIAiIgCIiAIiIAiIgC5Q6TdLpMUxB4aSYY3uip2A5W1tXX73kXvwsNy6smB1TbbY277ZLjHATq1LL7QXeeq4D1suaek2eyttIleE0rKVmqO1IfbcNl/qg8As4YpxafNQ3HcSdrljSQ0WvbeSL+S9qnQ/EYG9Y+mqWNtfW6t9gOZGzxVRcd38zLL5Cj5UTKOuYd9u/JZCrmmx6Rntdsc9vn/G6kOF461/sGx+q79OPgoL47kmjOqJTBUuYbsJB+PeN6YtgtPiI+kAiqbdmRo9o7g4e93HPgdyw6asD8th4fwWQq/eXtdmWO1LT8FbY1gctJKY5m2O0EZtcPrNO8fyVLtBukb5uBBVkmEZMfmTGPqkbXM9RzGQktRTx1sXzep2/3cnvMdu/nfsO4qqsZwiSlmdFKLOadu5wOxw4gha/E5db2uz/ANmZyOOl+DoFmJROYHiSMsdmHa7bHuN1iVOktOwe3rHgwa3rs9VRUTaiBjZQJGRvvqusdR9iQbH2XEEELNi0slHtNY7wIPobei3Y58v6lozK49LwWHi+kj5wWtGpHwvm77x4ch6rTqLu0vfuY0d5JWDVY9NJkXao4Ny9dvqlczH6dzxce35JHiuOshBAs6TgNg+8f02rVaNYBJiVVqukZGy4dLNI5rWRs2XzIBO4NG3kASNAt9SaC1srBIyBxYQHAlzBcHMEAm58AqGTJkzvsv0RZiJxo6k0WqsPhijpKKencI22axk0T3ne5xDTckm5JttJUhXF9Rgc8Pa1T2Te7TctI35ZjvVj9H3TtNTFsOIl08GQEu2WPm4/3re/tczsUFTU9qRKqT8HRKLHw/EI542ywvbJG8azXNNwR/PwWQuT0IiIAiIgCIiAIiIAiIgC5L6S8Bdh+KzNaLNMnXxZZakhLwByDtZn4CutFXXTRoCcQpBLA29VThzmgDORhzfHzOWs3mCPeQHOmNxgubK32JGg9xGRH88CugejXS9uI0LWk/0mANZIN7rCzZRxDgM/tA8lz5htS0gwy5Mcbg/Udx7uP/VZGE4tUYZVNlhOrIz8r2na1w95p4fAgJhv4b0R8nCs0F+aR6B0dcD10QbIf7yOzJL8zaz/AMQKpvTDo1qcPvI36anB/rGAgs4dY33e/Mc9yu7RLTCnxSLrIDqTNA62EntNPEfWbfY7zscltnNvcEciD6ghaLiMq2jAnPm4ldL7r7fscz4Xj+xsp7nf/L+Kl1HXXyd4His3pG6KgwOqaBvZF3SQt3DaXxjhxbu3ZZCAYLi2qQx57J2H6vLuWPyeLo+l4nMnKtp/z3LAXhpXhnz2kLwL1FOC4He+Pa4c7be8faXnQVWsNU7R6hbPD6jUkad17HmDkf55LLTcVtehq6Vzp+p5/J/0lAnkw+ezoahpkY1wBb1jB2hY5dqMX/wwrT0i6PcHbFJPUUcLWRsfI8xtMeTAXHJhbc2C53wN3zPGYtTIRVzW97RNqEeLbjxV39PuP/N8M6lp7dTI2PnqM+kefRrfxraT2tmS1p6OeMdrYZZ3upoBTw3syMOe+wGwuc4kl3HdwC1632juGCSOUu2OGoDw2OJ89VaqtoHwus8W4HceYKmrFSlX6MjVp05MZXl0bH/u2D/F/wA2RUarf0Cr3uwlwpgDPF1zWg2zeSZG/vb94VngvWR/hkXIW5/UkON6PNnBcyzZeO53J38VV2P6MXLixupKCdZuwE/ofQ+qkmhPSO6R/UVzgHk2ZIQG5/UeAAAeB8CpXpJgfXN12D6Ro/MB7vfw8lof+fIjaKvzYqK96MOkuXCp+rl1nUj3Wljzuw7OtYNzhvHvAcQCOoqSqZKxskbg9j2hzXNNw5rhcEHgQuSdJcJ1h1rB2h7Y4j63ePh3Kx/k/adm5w6d2R1n05O4i7pIvK7x3P4hY2XE8ddLL8WrW0XoiIojsIiIAiIgCIiAIiIAiIgKJ6Z+iUgvr6Bl2m7qiJozadpmYN43uG7bsvapaWua9oin2D2H72cjxb/PC3aCpzpL6DWzl1ThgayU3L4Mmsedt4zsY77J7J+zv5c7PU9FJxunopWywvcxzTdkjDt8dhBG0HIjiFb2iHTRBUBseI2gm2CZo+if98bYz5t5t2KoOumpXuhnYRqmz4pWkFp7jm0/zmvx1HFJnC7Vd9R5t+V2wr2MlY2R5cEZlpnUrW3aHsIexwu1zCHNI4gjaqM6XdC20soqYBaGZxDmjYyXM5cGuFzbcQ7dZRbCtIa7D3fQSyw8W37DuZYbsd5LZaQ9J1bXU/zeoMRYXNcS2JrXEt2ZjIeACs3nWSdNFDDwqwZOqH29UNH8QLmAn2mGx5jd6ZeCkddiDIYzI89kDLiSdgHMqI4FF1cbnv7INjnwF8/G6wq6ukrJWMY0nYyNgzJOy/eVk1hV37G9OVxHuYr8TeZzODaTretBsDZ2trg2O3Pit3px0gVGLPjdUiNoiaWtbGHAXdYudmTmSB5BWTo50a0zKJ0U4EksoBkeNrHD2RGd2rx97O+WQqXSDBnUNU+Fxa8xuaQbXDgQHtuDsyIuPiuOL/UcXIy3hns5/wAr7keXj3jlVXqZOD6QsiYGOYbC/aBvtN7kf67ll6Q1jJKcGNwcOsbs3ZO2jcvqkgoKyMjOjqg0kAOLoZSBew1iSwnZbW35X2KO11C+F2q8W4cDzC3XltY9eV4M/ol3vwzGU/6IcV1KiSEnKVms370dz+6XflUAWwwDEzTVMUw9x7Sebb2cPFtx4qDDfRaolueqWjL0hwzVrqmO7Wask7hrGwsA6QC/EiwA3kgb1sNDsVrJq6ANmldZzQ4Oe4t6pntAjZbUB8bb1+9J0LRiDy0gh7In5HiwD1AB8Qpz0MaKarPnEg7Uvs8omn/mdbwaOKmiH8ZpeE9/2I6pfDTPnSzDBHJrNHZkvcbtb3h3G9/EqsqaoNHWsfGSDDMx7Tya4OHorj08IDWhuzrHW7gCP1CpjSFtqh/4T+yFa5yXSmQ8Z/M0doBfqxcKm14InfWjjd5tBWUsouhERAEREAREQBERAEREAREQEf0s0Do8SZq1UQLgLNkb2ZGdz+HI3HJUrpR8nqrhJdQvbUx7muIjlHLM6ju+47l0UiA4zr8PraM6s8c0PKRjg092sLHwWI3E3jO0d+PVsv8ABdquYCLEAjgdi179GqRxuaanJ4mGMnz1Vz0r7Hu2cb1FVJILvLi0ED7IJvbZlfb5L1osMncwzQseWxuAL2A3aTmNmY7+5Xt8oqnDMPpxG0NYKoZNAAv1UlshlxWg6EJGiBxOVqk35XjjAPndT4cSt9PsyPJblbItgHSxPA0tnb1xAOq6+q6+4P8ArDnt5lRiNz62qL5jcvfryO4AnO3DgB3K4ekvoygqB11IGxVJJLmiwZLvzGxjr+8Mjv4imqeokpZHMe0gg2exwsQR8Cq1cNYW8kzpvtsmnP8AE1NPsjZYzok5l3wXezbq7XAcvrD1+K1BxJzo+rk7QHsk+008jvG6ymWGYqC0Fp1mHdvH8CvzFtHYqka7LMkPvDYfvDjz296gx8msfy3/AD8k94JvvJAkWTX4dJA7VkbY7juI4g71jK0mn3RWa12ZudHcKfX1bI3FxvbXccy2NgAJv90Bo52XStBTtp6e7QG9kBoHui2qxo7hmq66IdFuriErx26ix+7E3MD8W38qsjH5QGNByFyT3NH+q1sGPpST813f4KWStt+xWumVTrStYPcbn3uz+AHmqt0l/tDu5v7oU5rqrrZHvPvOJ8Nw8rKB6QuvUP8AwjyaF1zn8n6nHG+o6+0Z/sdN/wCnh/y2rZrEwmDq4ImfVijb+VoCy1kF8IiIAiIgCIiAIiIAiIgCIiAIiIAiIgIZ0u6OGtwqZjBrSR2nYN5Mdy4AbyWF4HMhc9aBaVuo5HMs0sl1favk5t7WO64JHkusK+ujgjfLM4MjjaXOcdgaBclccaSVsU9XPJSxGKF8j3MZt1W7fDebDIXtsC7x24pUjmpVLTLb/wBtj/uRf7//AOVFdLGCvIcWsjkaLBzQbkfVefeHwUZw3SgtAbMC4DY4e148f52rbt0hgPv272u/gtj4+PNOqf8AcofDuH2ItHJJTSEEWO8HYR+vepVheLB41mH7zTu7/wCK12M4nTSssSXOHslrSCD3m2XJR6mqXRuDmGxHryPELE5PHnfyvZpYM1Jd0WS9kdQwteA4bwdo5g7u8KA43hXzeXUvrCwcDa2Rvt55KQYVi4kzadV42j9RxCxdL6hjxHulFweGr/1/VUcKqL6fQt5XNx1epdOhmItFNTvaLtMEYy3WY0Ed4It4L90zxW8DyMrgMHHtGxPlfyVWdHWnTab+j1JtCSSx/wDuydod9gnO+4k7ibWTjFD85gtG4ZkPab3a61943WO0L6zBUZJVLzrRg5JcvXoQBRLDqT53iEcYz66pYzwdIG38lKtKYX0cV5NUPfdrAHAk8XWG4ceNll9AOjRqMR+cOH0dK0uvuMjwWMb5a7vwhUubfiSfjT5o6UCIizi2EREAREQBERAEREAREQBERAEREARFB+lrTwYZRnqz/SprshH1cu1L+EEW+0W7roCtunjpD66Q4fTu+iidecg+3IDlH91h2/a+6vHoy0P6mP5zM36WRvYBHsRu3/ecPTvKiXR7osa2oMkwLoYyHPvn1jzmGc77Ty7wuhRTdXTuB2lpJ7zkB4ZK/wAXGp1kr9P3K2a9/KistIejWkmDpIwYH2c76O2oSBfNhyH4bKt5NEyBfrW2AuSQRYK95m3aRxBHmLKpcVjvBIPsH0F/0V3Nx8f1aK8ZbXbZDJ4o27Hl/c3VHmc/RfkTXSERxsuXEWa1us5x3W2k9wUq6KNFqfEcQEFUX6nVveAxwaXOYWnVJsTbV1tljltXTeA6J0lC3VpII4srEtbd5+883c7xKxW/saGjj+uw+ekl1JmPhlaGu1XAtcA4BwuDsyOwrPwDR6fEJrC+rcdZK4dlg/U22NHoMxdnTzoCamFtbTtvLA0tlaBm+HN2sOJYST3OPAKr9AtOm0o6ipJ6m5LHAE9WTmQQMy07cth78q+frUNx5JsSl0lb7G+0n6HgQH4ecw0Axvd7RAtrNedjjtIOVzkRsVcU2L1FPdsU0kdiQRHIQLjI+ybHvVgaW9KTTC6CiJJeNV0ti3VaciGXzuRvsLbuIhGDYOZGve4dkMeG83WIv3D49yq/0nFzEnOat/Z+uvf+b/wd8ysKe4/4Zei2jNVjFX1Ub9aTV13vleTqsBa0uN7udm4Cwvt8Ve/+0OGaM0jaYP6yYdpzGWMsjyBd787RjZbWOQAtey50wfHZ6Rzn00ronvY6MuYbO1XEEgHa3MDMWOS2uH6D1c7DO9rmx+0XP9pwOZcGnN3G59VpzFW9JbKrpSu5cND8pCjcbTU08Y4tMclu8XafK6sbRzS+kxBmvRzMkt7TRcPb95hs5vfax3Ll+XRKMjsueDzsR5WC1cMtTh07ZYXujkabsew5HiOY4tO3eF3kwXjW2jmMs12R2Yih3Rl0gMxal1iAyojs2Zg2XOyRu/UdY24EEZ2uZioSQIiIAiIgCIiAIiIAiIgCIiA8qqpbEx0kjg1jGuc5x2Na0Elx5AC65N0y0ilxnEi9gJD3CKBh92ME6t+BNy5x4k7grW+UHpn1MDKGJ3bnAfLbdED2W/icPJh4qI9D+ipdepeO04mOK+4bJJPi3wdxUuHH8StfzRxddK2WLoPowymhYxubY9pt7chzc8+P6DctvjlRkGDfmf09fgtnDEGtDRsGSjdbNryOO69h3DILWxfPe/RFGuy/J4hVhiEFnSM5vb6kKzlX2OstUy/fv52d+qt2iEj3Q1VdXjVKdznSMP44pGj1surVyBoTL1WL0h4VkLfAyhp9Cuv180+xrkO6XMd+aYTUOabPkaIWcbynUNuYZrn8K5v0Q0OdiBl1XiMRhpuWlwJcTZuRyyBN89itj5SmJkQ0kA2PkllP+G1rG/5jvJarohw0ijLgO1NK4juaAweocp+NjWTJqvBFlpzO0aZvRK2KN8kspkc1usGtbqtyzNySScr7LLxYwAAAAAZWGy3BWtUU5YdVwz89qiWIaHG5MDhY+664tyBzuO9bMYYhfIihd1X1FVaOOEWIQ6wBDahrTcAi2vqk5+fgr+VfUvRZeoE00oA1w8xtFySDe2vlYE8irBKj4uKsfUq+5JmtXpogGP4eIZiG+y7tN5A7vA3HktLX0QlYWO37DwO4qXabW1ouOq/yu236qMqapT2mQp67o1XRbpI7D8UiLjaN7+omG7VeQ25+67Vd+HmusVxhpFHq1Drb9V3mBf1XYGj9cZ6WCU7ZIIpD3vY1x+K+fuemnJqS9pMz0RFwdBERAEREAREQBERAF41lW2KN8kh1WRtc9xOwNaC5x8ACvZVl0+6R/N8NELTZ9U/U59Wyz5D56je55QFHYlWy4xibn5h1RLlfPq4xkB3NjH7JXQ2jGFNhiaGCzWtDGDg1uV+829OaqLocwLWdJUEZ3EMfebF5/dHiVe0cYaABsAt5LQxT0Y9+tf6KuR9Va+x4182rG477WHeclGVusdls1reJv5f6n0WlWhx51OytkfcKA6SH+lSd7f3GqfEqtsRqesle/c5ziO6+XpZTURkKoJNTEY3fVq2HylBXZK4yf/bsv/MD98Ls0L5y/qZqz4Rz18pGQ/PaZu4UxPiZXg/AKRdFxayipSchqvJPNz5P1KxPlJYI4tpapou1uvC88Naz4/hJ6cVE9BukGKCnbBOCNQu1XXGbXOLt+WRJ38FZ4dSrap+VoizpuexbmLTNdJdpuLAX81hLRw6a0jtklvC/wuvuTTClH95fuaf1stmXKWkyg9tm5XnUVDY2lzyGtG0lRWu6RIW/1erfi97R+yCSfMKK4npmyQ3kl17bA0Gw7hay8rNE+WeqKfhG2xrE+vlLtjR2WjkOPM5nxWAo/UaXN/u2E83G3oL/ABWsdW1NW8RsD3ucbCOJpJdy1Rcu9VTvl4147ks4KfnsfOP1IknJYbgANBG+wzt4rsDRuiMNHTxO9qOnhjPeyNrT6hU/0X9CEjJWVWJgN1CHxwXBJcM2ulIyAGR1OO21iDeKybrqp0y/K0tBERcnoREQBERAEREAREQBc3/KGxbrMSZCD2YIGi3B0hL3H8vV+S6QXKfTRf8A7bq78YfLqIrIC0OjvDxBTUrDkS0PP3pAX/FwHgp8TbbsUOprajdXZqtt3WFvRZUlW9ws5xI4X/m636wdWtPwtGasmtn3iFV1jyRsGQ7hvWMvxzgBc5AbSdyj+L6WNYC2Cz3fW90d31j6d6sLUrRE3s+tKcY6tnVMPbeO19lp/U/C/JQ1fUkhcS5xJJNyTtJWHiGIshbdxztkN5P8Oaiqku7PUm3pEfwqHrcTiaPfrI2/mmaF2MuVuhnBXVWLwG12wl1Q88NQdk/+4WLqlfPU9vZqpaWjDxjCIquF8FQwPikbquafMEHaCDYgjMEBUfj/AMnCZriaGojezMhs92PA4azQWuPOzVfiLw9OWp+g3F2nKna/m2eH/meCvJnQnjB/8Jbvnp//ALF1UiA5jpegLFX+02GP78wP7gct9h/ybKg/2irhZ/w2Pk/e1FfyICrsH+T1h0VjO6aoO8OeI2HwYA79pT/BtG6ajbq0sEUI36jAC77ztrvElbJEAREQBERAEREAREQBERAEREAVA/KH0Re2dldG28cjWxSkD2XtyY48nNsO9nMK/l4V1DHPG6OZjXxvBa5rhcOB3EIDmvRjpQEcDIZ2XcwBrX61gWjJoORsQMr8lt5NP3PH0boWjk4OPqbei2+lHycg5xfh04YDn1U+sQOQkF3W5FpPNQ2o6BsWabCOJ/NszLftWKvRzblafcr1x5b2j7rtIg/+tnB5F4t4NGXotVUaTQt2EvP2R+pstxSfJ/xR/tCCP781/wBxrlJsI+TWcjV1Y5thj+D3n/lSubb8I8XGn1Kqq9KpHZRgMHHafPYPJbTRTo1xDFHB0bHNiO2ea7WW4tJzk/CD4LoLR7oiwyjs5lOJZB7856094B7APMNCmICq3kq/qZPMTPhEY0C6PoMJhLIrvlfYyyuFi8jYAPdaLmw55kqUIijOgiIgCIiAIiIAiIgCIiAIiIAiIgCIiAIiIAiIgCIiAIiIAiIgCIiAIiIAiIgCIiAIiIAiIgCIiAIiIAiIgP/Z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5607" name="Picture 8" descr="http://t0.gstatic.com/images?q=tbn:ANd9GcTOGHjNQYfQm0Q0vpWzouOuE-pGESl1-7hD3lEFXPoL0b_IBMAe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963" y="3633788"/>
            <a:ext cx="2747962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1600200" y="1851025"/>
            <a:ext cx="7315200" cy="37528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800" dirty="0" smtClean="0">
                <a:solidFill>
                  <a:srgbClr val="C00000"/>
                </a:solidFill>
                <a:cs typeface="Arial" pitchFamily="34" charset="0"/>
              </a:rPr>
              <a:t>R</a:t>
            </a:r>
            <a:r>
              <a:rPr lang="en-US" sz="2800" dirty="0" smtClean="0">
                <a:solidFill>
                  <a:srgbClr val="003399"/>
                </a:solidFill>
                <a:cs typeface="Arial" pitchFamily="34" charset="0"/>
              </a:rPr>
              <a:t>elevant (to stakeholders)</a:t>
            </a:r>
          </a:p>
          <a:p>
            <a:pPr eaLnBrk="1" hangingPunct="1">
              <a:spcBef>
                <a:spcPct val="0"/>
              </a:spcBef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800" dirty="0" smtClean="0">
                <a:solidFill>
                  <a:srgbClr val="C00000"/>
                </a:solidFill>
                <a:cs typeface="Arial" pitchFamily="34" charset="0"/>
              </a:rPr>
              <a:t>R</a:t>
            </a:r>
            <a:r>
              <a:rPr lang="en-US" sz="2800" dirty="0" smtClean="0">
                <a:solidFill>
                  <a:srgbClr val="003399"/>
                </a:solidFill>
                <a:cs typeface="Arial" pitchFamily="34" charset="0"/>
              </a:rPr>
              <a:t>apid and </a:t>
            </a:r>
            <a:r>
              <a:rPr lang="en-US" sz="2800" dirty="0">
                <a:solidFill>
                  <a:srgbClr val="C00000"/>
                </a:solidFill>
                <a:cs typeface="Arial" pitchFamily="34" charset="0"/>
              </a:rPr>
              <a:t>R</a:t>
            </a:r>
            <a:r>
              <a:rPr lang="en-US" sz="2800" dirty="0">
                <a:solidFill>
                  <a:srgbClr val="003399"/>
                </a:solidFill>
                <a:cs typeface="Arial" pitchFamily="34" charset="0"/>
              </a:rPr>
              <a:t>ecursive—iterative; ongoing </a:t>
            </a:r>
            <a:r>
              <a:rPr lang="en-US" sz="2800" dirty="0" smtClean="0">
                <a:solidFill>
                  <a:srgbClr val="003399"/>
                </a:solidFill>
                <a:cs typeface="Arial" pitchFamily="34" charset="0"/>
              </a:rPr>
              <a:t>learning</a:t>
            </a:r>
          </a:p>
          <a:p>
            <a:pPr eaLnBrk="1" hangingPunct="1">
              <a:spcBef>
                <a:spcPct val="0"/>
              </a:spcBef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800" dirty="0" smtClean="0">
                <a:solidFill>
                  <a:srgbClr val="C00000"/>
                </a:solidFill>
                <a:cs typeface="Arial" pitchFamily="34" charset="0"/>
              </a:rPr>
              <a:t>R</a:t>
            </a:r>
            <a:r>
              <a:rPr lang="en-US" sz="2800" dirty="0" smtClean="0">
                <a:solidFill>
                  <a:srgbClr val="003399"/>
                </a:solidFill>
                <a:cs typeface="Arial" pitchFamily="34" charset="0"/>
              </a:rPr>
              <a:t>igorous (redefined to include robustness and replication)</a:t>
            </a:r>
          </a:p>
          <a:p>
            <a:pPr eaLnBrk="1" hangingPunct="1">
              <a:spcBef>
                <a:spcPct val="0"/>
              </a:spcBef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800" dirty="0" smtClean="0">
                <a:solidFill>
                  <a:srgbClr val="C00000"/>
                </a:solidFill>
                <a:cs typeface="Arial" pitchFamily="34" charset="0"/>
              </a:rPr>
              <a:t>R</a:t>
            </a:r>
            <a:r>
              <a:rPr lang="en-US" sz="2800" dirty="0" smtClean="0">
                <a:solidFill>
                  <a:srgbClr val="003399"/>
                </a:solidFill>
                <a:cs typeface="Arial" pitchFamily="34" charset="0"/>
              </a:rPr>
              <a:t>esources Reported</a:t>
            </a:r>
          </a:p>
          <a:p>
            <a:pPr eaLnBrk="1" hangingPunct="1">
              <a:spcBef>
                <a:spcPct val="0"/>
              </a:spcBef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800" dirty="0" smtClean="0">
                <a:solidFill>
                  <a:srgbClr val="C00000"/>
                </a:solidFill>
                <a:cs typeface="Arial" pitchFamily="34" charset="0"/>
              </a:rPr>
              <a:t>R</a:t>
            </a:r>
            <a:r>
              <a:rPr lang="en-US" sz="2800" dirty="0" smtClean="0">
                <a:solidFill>
                  <a:srgbClr val="003399"/>
                </a:solidFill>
                <a:cs typeface="Arial" pitchFamily="34" charset="0"/>
              </a:rPr>
              <a:t>eplication</a:t>
            </a:r>
          </a:p>
          <a:p>
            <a:pPr marL="0" indent="0" eaLnBrk="1" hangingPunct="1">
              <a:spcBef>
                <a:spcPct val="0"/>
              </a:spcBef>
              <a:spcAft>
                <a:spcPts val="1800"/>
              </a:spcAft>
              <a:buNone/>
            </a:pPr>
            <a:r>
              <a:rPr lang="en-US" sz="1400" dirty="0" smtClean="0">
                <a:solidFill>
                  <a:srgbClr val="003399"/>
                </a:solidFill>
                <a:cs typeface="Arial" pitchFamily="34" charset="0"/>
              </a:rPr>
              <a:t>Peek</a:t>
            </a:r>
            <a:r>
              <a:rPr lang="en-US" sz="1400" dirty="0">
                <a:solidFill>
                  <a:srgbClr val="003399"/>
                </a:solidFill>
                <a:cs typeface="Arial" pitchFamily="34" charset="0"/>
              </a:rPr>
              <a:t>, Kessler, Glasgow, Klesges, Purcell, </a:t>
            </a:r>
            <a:r>
              <a:rPr lang="en-US" sz="1400" dirty="0" err="1">
                <a:solidFill>
                  <a:srgbClr val="003399"/>
                </a:solidFill>
                <a:cs typeface="Arial" pitchFamily="34" charset="0"/>
              </a:rPr>
              <a:t>Stange</a:t>
            </a:r>
            <a:r>
              <a:rPr lang="en-US" sz="1400" dirty="0">
                <a:solidFill>
                  <a:srgbClr val="003399"/>
                </a:solidFill>
                <a:cs typeface="Arial" pitchFamily="34" charset="0"/>
              </a:rPr>
              <a:t>. Submitted—available by </a:t>
            </a:r>
            <a:r>
              <a:rPr lang="en-US" sz="1400" dirty="0" smtClean="0">
                <a:solidFill>
                  <a:srgbClr val="003399"/>
                </a:solidFill>
                <a:cs typeface="Arial" pitchFamily="34" charset="0"/>
              </a:rPr>
              <a:t>request</a:t>
            </a:r>
            <a:endParaRPr lang="en-US" sz="1400" dirty="0">
              <a:solidFill>
                <a:srgbClr val="003399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600200" y="355600"/>
            <a:ext cx="7315200" cy="1143000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Types of Evidence Needed:</a:t>
            </a:r>
            <a:br>
              <a:rPr 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 New “Bold Standard”? The 5 R’s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1676400" y="925513"/>
            <a:ext cx="6986588" cy="258762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400" b="1" dirty="0" smtClean="0">
                <a:solidFill>
                  <a:srgbClr val="003399"/>
                </a:solidFill>
                <a:cs typeface="Arial" pitchFamily="34" charset="0"/>
              </a:rPr>
              <a:t>Studies with or generalizable to: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>
                <a:srgbClr val="003399"/>
              </a:buClr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3399"/>
                </a:solidFill>
                <a:cs typeface="Arial" pitchFamily="34" charset="0"/>
              </a:rPr>
              <a:t>Real-world settings, including low- cost sites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>
                <a:srgbClr val="003399"/>
              </a:buClr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3399"/>
                </a:solidFill>
                <a:cs typeface="Arial" pitchFamily="34" charset="0"/>
              </a:rPr>
              <a:t>Range of staff intervention models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>
                <a:srgbClr val="003399"/>
              </a:buClr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3399"/>
                </a:solidFill>
                <a:cs typeface="Arial" pitchFamily="34" charset="0"/>
              </a:rPr>
              <a:t>Range of end users, consumers, participants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>
                <a:srgbClr val="003399"/>
              </a:buClr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3399"/>
                </a:solidFill>
                <a:cs typeface="Arial" pitchFamily="34" charset="0"/>
              </a:rPr>
              <a:t>Typical conditions of administration and assessment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400" b="1" dirty="0" smtClean="0">
                <a:solidFill>
                  <a:srgbClr val="003399"/>
                </a:solidFill>
                <a:cs typeface="Arial" pitchFamily="34" charset="0"/>
              </a:rPr>
              <a:t>Can get quick idea from CONSORT PRECIS criteria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rgbClr val="003399"/>
                </a:solidFill>
                <a:cs typeface="Arial" pitchFamily="34" charset="0"/>
              </a:rPr>
              <a:t>Thorpe KE, </a:t>
            </a:r>
            <a:r>
              <a:rPr lang="en-US" sz="1400" dirty="0" err="1">
                <a:solidFill>
                  <a:srgbClr val="003399"/>
                </a:solidFill>
                <a:cs typeface="Arial" pitchFamily="34" charset="0"/>
              </a:rPr>
              <a:t>Zwarenstein</a:t>
            </a:r>
            <a:r>
              <a:rPr lang="en-US" sz="1400" dirty="0">
                <a:solidFill>
                  <a:srgbClr val="003399"/>
                </a:solidFill>
                <a:cs typeface="Arial" pitchFamily="34" charset="0"/>
              </a:rPr>
              <a:t> M, </a:t>
            </a:r>
            <a:r>
              <a:rPr lang="en-US" sz="1400" dirty="0" err="1">
                <a:solidFill>
                  <a:srgbClr val="003399"/>
                </a:solidFill>
                <a:cs typeface="Arial" pitchFamily="34" charset="0"/>
              </a:rPr>
              <a:t>Oxman</a:t>
            </a:r>
            <a:r>
              <a:rPr lang="en-US" sz="1400" dirty="0">
                <a:solidFill>
                  <a:srgbClr val="003399"/>
                </a:solidFill>
                <a:cs typeface="Arial" pitchFamily="34" charset="0"/>
              </a:rPr>
              <a:t> AD et al. Journal </a:t>
            </a:r>
            <a:r>
              <a:rPr lang="en-US" sz="1400" dirty="0" err="1">
                <a:solidFill>
                  <a:srgbClr val="003399"/>
                </a:solidFill>
                <a:cs typeface="Arial" pitchFamily="34" charset="0"/>
              </a:rPr>
              <a:t>Clin</a:t>
            </a:r>
            <a:r>
              <a:rPr lang="en-US" sz="1400" dirty="0">
                <a:solidFill>
                  <a:srgbClr val="003399"/>
                </a:solidFill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003399"/>
                </a:solidFill>
                <a:cs typeface="Arial" pitchFamily="34" charset="0"/>
              </a:rPr>
              <a:t>Epidemiol</a:t>
            </a:r>
            <a:r>
              <a:rPr lang="en-US" sz="1400" dirty="0">
                <a:solidFill>
                  <a:srgbClr val="003399"/>
                </a:solidFill>
                <a:cs typeface="Arial" pitchFamily="34" charset="0"/>
              </a:rPr>
              <a:t>. 2009; 62: </a:t>
            </a:r>
            <a:r>
              <a:rPr lang="en-US" sz="1400" dirty="0" smtClean="0">
                <a:solidFill>
                  <a:srgbClr val="003399"/>
                </a:solidFill>
                <a:cs typeface="Arial" pitchFamily="34" charset="0"/>
              </a:rPr>
              <a:t>464–475</a:t>
            </a:r>
            <a:endParaRPr lang="en-US" sz="1400" dirty="0">
              <a:solidFill>
                <a:srgbClr val="003399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11300" y="114300"/>
            <a:ext cx="7315200" cy="692150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sz="40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Relevance</a:t>
            </a:r>
          </a:p>
        </p:txBody>
      </p:sp>
      <p:pic>
        <p:nvPicPr>
          <p:cNvPr id="4" name="Picture 2" descr="http://research-for-real.co.uk/wordpress/wp-content/uploads/2010/11/cartoon_02.gif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3737198" y="4006557"/>
            <a:ext cx="3021049" cy="2401983"/>
          </a:xfrm>
          <a:prstGeom prst="rect">
            <a:avLst/>
          </a:prstGeom>
          <a:noFill/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1660525" y="917386"/>
            <a:ext cx="7315200" cy="3455988"/>
          </a:xfrm>
        </p:spPr>
        <p:txBody>
          <a:bodyPr>
            <a:noAutofit/>
          </a:bodyPr>
          <a:lstStyle/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2200" dirty="0" smtClean="0">
                <a:solidFill>
                  <a:srgbClr val="003399"/>
                </a:solidFill>
              </a:rPr>
              <a:t>Pace of research (17 years for 14% of data to translate) is way too slow</a:t>
            </a:r>
          </a:p>
          <a:p>
            <a:pPr eaLnBrk="1" hangingPunct="1">
              <a:buFont typeface="Wingdings" pitchFamily="2" charset="2"/>
              <a:buChar char="§"/>
              <a:defRPr/>
            </a:pPr>
            <a:endParaRPr lang="en-US" sz="1050" dirty="0" smtClean="0">
              <a:solidFill>
                <a:srgbClr val="003399"/>
              </a:solidFill>
            </a:endParaRP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2200" dirty="0" smtClean="0">
                <a:solidFill>
                  <a:srgbClr val="003399"/>
                </a:solidFill>
              </a:rPr>
              <a:t>Need changes in design, review, measures, publication, and culture</a:t>
            </a:r>
          </a:p>
          <a:p>
            <a:pPr eaLnBrk="1" hangingPunct="1">
              <a:buFont typeface="Wingdings" pitchFamily="2" charset="2"/>
              <a:buChar char="§"/>
              <a:defRPr/>
            </a:pPr>
            <a:endParaRPr lang="en-US" sz="1050" dirty="0" smtClean="0">
              <a:solidFill>
                <a:srgbClr val="003399"/>
              </a:solidFill>
            </a:endParaRP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2200" dirty="0" smtClean="0">
                <a:solidFill>
                  <a:srgbClr val="003399"/>
                </a:solidFill>
              </a:rPr>
              <a:t>Many evolving, adaptive designs; several from different fields</a:t>
            </a:r>
          </a:p>
          <a:p>
            <a:pPr eaLnBrk="1" hangingPunct="1">
              <a:buFont typeface="Wingdings" pitchFamily="2" charset="2"/>
              <a:buChar char="§"/>
              <a:defRPr/>
            </a:pPr>
            <a:endParaRPr lang="en-US" sz="1050" dirty="0" smtClean="0">
              <a:solidFill>
                <a:srgbClr val="003399"/>
              </a:solidFill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200" dirty="0">
                <a:solidFill>
                  <a:srgbClr val="003399"/>
                </a:solidFill>
              </a:rPr>
              <a:t>Across the T1-T4 </a:t>
            </a:r>
            <a:r>
              <a:rPr lang="en-US" sz="2200" dirty="0" smtClean="0">
                <a:solidFill>
                  <a:srgbClr val="003399"/>
                </a:solidFill>
              </a:rPr>
              <a:t>cycle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US" sz="1000" dirty="0">
              <a:solidFill>
                <a:srgbClr val="003399"/>
              </a:solidFill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200" dirty="0">
                <a:solidFill>
                  <a:srgbClr val="003399"/>
                </a:solidFill>
              </a:rPr>
              <a:t>In Quality Improvement (QI) sense of continuous </a:t>
            </a:r>
            <a:r>
              <a:rPr lang="en-US" sz="2200" dirty="0" smtClean="0">
                <a:solidFill>
                  <a:srgbClr val="003399"/>
                </a:solidFill>
              </a:rPr>
              <a:t>improvement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US" sz="900" dirty="0">
              <a:solidFill>
                <a:srgbClr val="003399"/>
              </a:solidFill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200" dirty="0">
                <a:solidFill>
                  <a:srgbClr val="003399"/>
                </a:solidFill>
              </a:rPr>
              <a:t>Programs and policies hardly ever work perfectly when initially implemented, or as in the efficacy </a:t>
            </a:r>
            <a:r>
              <a:rPr lang="en-US" sz="2200" dirty="0" smtClean="0">
                <a:solidFill>
                  <a:srgbClr val="003399"/>
                </a:solidFill>
              </a:rPr>
              <a:t>study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US" sz="900" dirty="0">
              <a:solidFill>
                <a:srgbClr val="003399"/>
              </a:solidFill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200" dirty="0">
                <a:solidFill>
                  <a:srgbClr val="003399"/>
                </a:solidFill>
              </a:rPr>
              <a:t>Evidence Integration Triangle captures some of the needed </a:t>
            </a:r>
            <a:r>
              <a:rPr lang="en-US" sz="2200" dirty="0" smtClean="0">
                <a:solidFill>
                  <a:srgbClr val="003399"/>
                </a:solidFill>
              </a:rPr>
              <a:t>iteration</a:t>
            </a:r>
          </a:p>
          <a:p>
            <a:pPr marL="0" indent="0" eaLnBrk="1" hangingPunct="1">
              <a:buNone/>
              <a:defRPr/>
            </a:pPr>
            <a:r>
              <a:rPr lang="en-US" sz="14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*Riley</a:t>
            </a:r>
            <a:r>
              <a:rPr lang="en-US" sz="1400" dirty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4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Glasgow</a:t>
            </a:r>
            <a:r>
              <a:rPr lang="en-US" sz="1400" dirty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400" dirty="0" err="1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Etheredge</a:t>
            </a:r>
            <a:r>
              <a:rPr lang="en-US" sz="14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, Abernethy. </a:t>
            </a:r>
            <a:r>
              <a:rPr lang="en-US" sz="1400" dirty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Pragmatic measures…</a:t>
            </a:r>
            <a:r>
              <a:rPr lang="en-US" sz="1400" i="1" dirty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 Am J </a:t>
            </a:r>
            <a:r>
              <a:rPr lang="en-US" sz="1400" i="1" dirty="0" err="1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Prev</a:t>
            </a:r>
            <a:r>
              <a:rPr lang="en-US" sz="1400" i="1" dirty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 Med. </a:t>
            </a:r>
            <a:r>
              <a:rPr lang="en-US" sz="1400" i="1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2013</a:t>
            </a:r>
            <a:endParaRPr lang="en-US" sz="1400" dirty="0" smtClean="0">
              <a:solidFill>
                <a:srgbClr val="003399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660525" y="19408"/>
            <a:ext cx="7315200" cy="836613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sz="40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Rapid* and Recursive</a:t>
            </a:r>
            <a:endParaRPr lang="en-US" sz="4000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2"/>
          <p:cNvGrpSpPr>
            <a:grpSpLocks/>
          </p:cNvGrpSpPr>
          <p:nvPr/>
        </p:nvGrpSpPr>
        <p:grpSpPr bwMode="auto">
          <a:xfrm>
            <a:off x="228600" y="914400"/>
            <a:ext cx="8763000" cy="4419600"/>
            <a:chOff x="152400" y="1219200"/>
            <a:chExt cx="8763000" cy="4419600"/>
          </a:xfrm>
        </p:grpSpPr>
        <p:graphicFrame>
          <p:nvGraphicFramePr>
            <p:cNvPr id="4" name="Diagram 3"/>
            <p:cNvGraphicFramePr/>
            <p:nvPr/>
          </p:nvGraphicFramePr>
          <p:xfrm>
            <a:off x="228600" y="1219200"/>
            <a:ext cx="7315200" cy="44196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063" name="TextBox 8"/>
            <p:cNvSpPr txBox="1">
              <a:spLocks noChangeArrowheads="1"/>
            </p:cNvSpPr>
            <p:nvPr/>
          </p:nvSpPr>
          <p:spPr bwMode="auto">
            <a:xfrm>
              <a:off x="7696200" y="2819400"/>
              <a:ext cx="1143000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800">
                  <a:solidFill>
                    <a:prstClr val="black"/>
                  </a:solidFill>
                  <a:latin typeface="Calibri" pitchFamily="34" charset="0"/>
                </a:rPr>
                <a:t>2-10 years</a:t>
              </a:r>
            </a:p>
          </p:txBody>
        </p:sp>
        <p:sp>
          <p:nvSpPr>
            <p:cNvPr id="2064" name="TextBox 9"/>
            <p:cNvSpPr txBox="1">
              <a:spLocks noChangeArrowheads="1"/>
            </p:cNvSpPr>
            <p:nvPr/>
          </p:nvSpPr>
          <p:spPr bwMode="auto">
            <a:xfrm>
              <a:off x="152400" y="3733800"/>
              <a:ext cx="990600" cy="52322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400">
                  <a:solidFill>
                    <a:prstClr val="black"/>
                  </a:solidFill>
                  <a:latin typeface="Calibri" pitchFamily="34" charset="0"/>
                </a:rPr>
                <a:t>Grant Submitted</a:t>
              </a:r>
            </a:p>
          </p:txBody>
        </p:sp>
        <p:sp>
          <p:nvSpPr>
            <p:cNvPr id="2065" name="TextBox 11"/>
            <p:cNvSpPr txBox="1">
              <a:spLocks noChangeArrowheads="1"/>
            </p:cNvSpPr>
            <p:nvPr/>
          </p:nvSpPr>
          <p:spPr bwMode="auto">
            <a:xfrm>
              <a:off x="1219200" y="3733800"/>
              <a:ext cx="838200" cy="52322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400">
                  <a:solidFill>
                    <a:prstClr val="black"/>
                  </a:solidFill>
                  <a:latin typeface="Calibri" pitchFamily="34" charset="0"/>
                </a:rPr>
                <a:t>Grant Awarded</a:t>
              </a:r>
            </a:p>
          </p:txBody>
        </p:sp>
        <p:sp>
          <p:nvSpPr>
            <p:cNvPr id="2066" name="TextBox 12"/>
            <p:cNvSpPr txBox="1">
              <a:spLocks noChangeArrowheads="1"/>
            </p:cNvSpPr>
            <p:nvPr/>
          </p:nvSpPr>
          <p:spPr bwMode="auto">
            <a:xfrm>
              <a:off x="2133600" y="3733800"/>
              <a:ext cx="838200" cy="738664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400">
                  <a:solidFill>
                    <a:prstClr val="black"/>
                  </a:solidFill>
                  <a:latin typeface="Calibri" pitchFamily="34" charset="0"/>
                </a:rPr>
                <a:t>Develop &amp; Pilot Test</a:t>
              </a:r>
            </a:p>
          </p:txBody>
        </p:sp>
        <p:sp>
          <p:nvSpPr>
            <p:cNvPr id="2067" name="TextBox 13"/>
            <p:cNvSpPr txBox="1">
              <a:spLocks noChangeArrowheads="1"/>
            </p:cNvSpPr>
            <p:nvPr/>
          </p:nvSpPr>
          <p:spPr bwMode="auto">
            <a:xfrm>
              <a:off x="3048000" y="3733800"/>
              <a:ext cx="1676400" cy="52322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400">
                  <a:solidFill>
                    <a:prstClr val="black"/>
                  </a:solidFill>
                  <a:latin typeface="Calibri" pitchFamily="34" charset="0"/>
                </a:rPr>
                <a:t>Recruit &amp; Randomize </a:t>
              </a:r>
            </a:p>
          </p:txBody>
        </p:sp>
        <p:sp>
          <p:nvSpPr>
            <p:cNvPr id="2068" name="TextBox 14"/>
            <p:cNvSpPr txBox="1">
              <a:spLocks noChangeArrowheads="1"/>
            </p:cNvSpPr>
            <p:nvPr/>
          </p:nvSpPr>
          <p:spPr bwMode="auto">
            <a:xfrm>
              <a:off x="4800600" y="3733800"/>
              <a:ext cx="1676400" cy="30777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400">
                  <a:solidFill>
                    <a:prstClr val="black"/>
                  </a:solidFill>
                  <a:latin typeface="Calibri" pitchFamily="34" charset="0"/>
                </a:rPr>
                <a:t>Follow-ups</a:t>
              </a:r>
            </a:p>
          </p:txBody>
        </p:sp>
        <p:sp>
          <p:nvSpPr>
            <p:cNvPr id="2069" name="TextBox 16"/>
            <p:cNvSpPr txBox="1">
              <a:spLocks noChangeArrowheads="1"/>
            </p:cNvSpPr>
            <p:nvPr/>
          </p:nvSpPr>
          <p:spPr bwMode="auto">
            <a:xfrm>
              <a:off x="6629400" y="3733800"/>
              <a:ext cx="838200" cy="738664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400">
                  <a:solidFill>
                    <a:prstClr val="black"/>
                  </a:solidFill>
                  <a:latin typeface="Calibri" pitchFamily="34" charset="0"/>
                </a:rPr>
                <a:t>Analyze &amp; Publish</a:t>
              </a:r>
            </a:p>
          </p:txBody>
        </p:sp>
        <p:sp>
          <p:nvSpPr>
            <p:cNvPr id="2070" name="TextBox 17"/>
            <p:cNvSpPr txBox="1">
              <a:spLocks noChangeArrowheads="1"/>
            </p:cNvSpPr>
            <p:nvPr/>
          </p:nvSpPr>
          <p:spPr bwMode="auto">
            <a:xfrm>
              <a:off x="7543800" y="3733800"/>
              <a:ext cx="1371600" cy="738664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400">
                  <a:solidFill>
                    <a:prstClr val="black"/>
                  </a:solidFill>
                  <a:latin typeface="Calibri" pitchFamily="34" charset="0"/>
                </a:rPr>
                <a:t>Replications,  Reviews &amp; Adoption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295400" y="1295400"/>
            <a:ext cx="838200" cy="307975"/>
          </a:xfrm>
          <a:prstGeom prst="rect">
            <a:avLst/>
          </a:prstGeom>
          <a:ln cap="rnd"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err="1">
                <a:solidFill>
                  <a:prstClr val="black"/>
                </a:solidFill>
              </a:rPr>
              <a:t>Wii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86000" y="1295400"/>
            <a:ext cx="838200" cy="307975"/>
          </a:xfrm>
          <a:prstGeom prst="rect">
            <a:avLst/>
          </a:prstGeom>
          <a:ln cap="rnd"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err="1">
                <a:solidFill>
                  <a:prstClr val="black"/>
                </a:solidFill>
              </a:rPr>
              <a:t>iPhone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00400" y="1295400"/>
            <a:ext cx="838200" cy="307975"/>
          </a:xfrm>
          <a:prstGeom prst="rect">
            <a:avLst/>
          </a:prstGeom>
          <a:ln cap="rnd"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prstClr val="black"/>
                </a:solidFill>
              </a:rPr>
              <a:t>Android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828800" y="1600200"/>
            <a:ext cx="0" cy="1295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514600" y="1600200"/>
            <a:ext cx="0" cy="1295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733800" y="1600200"/>
            <a:ext cx="0" cy="1295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724400" y="1295400"/>
            <a:ext cx="838200" cy="307975"/>
          </a:xfrm>
          <a:prstGeom prst="rect">
            <a:avLst/>
          </a:prstGeom>
          <a:ln cap="rnd"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err="1">
                <a:solidFill>
                  <a:prstClr val="black"/>
                </a:solidFill>
              </a:rPr>
              <a:t>iPad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943600" y="1295400"/>
            <a:ext cx="838200" cy="307975"/>
          </a:xfrm>
          <a:prstGeom prst="rect">
            <a:avLst/>
          </a:prstGeom>
          <a:ln cap="rnd"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err="1">
                <a:solidFill>
                  <a:prstClr val="black"/>
                </a:solidFill>
              </a:rPr>
              <a:t>Siri</a:t>
            </a:r>
            <a:r>
              <a:rPr lang="en-US" sz="1400" dirty="0">
                <a:solidFill>
                  <a:prstClr val="black"/>
                </a:solidFill>
              </a:rPr>
              <a:t>/4S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5105400" y="1600200"/>
            <a:ext cx="0" cy="1295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400800" y="1600200"/>
            <a:ext cx="0" cy="1295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ight Arrow 54"/>
          <p:cNvSpPr/>
          <p:nvPr/>
        </p:nvSpPr>
        <p:spPr>
          <a:xfrm>
            <a:off x="7620000" y="2971800"/>
            <a:ext cx="1447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24" name="Group 22"/>
          <p:cNvGrpSpPr>
            <a:grpSpLocks/>
          </p:cNvGrpSpPr>
          <p:nvPr/>
        </p:nvGrpSpPr>
        <p:grpSpPr bwMode="auto">
          <a:xfrm>
            <a:off x="228600" y="914400"/>
            <a:ext cx="8763000" cy="4419600"/>
            <a:chOff x="152400" y="1219200"/>
            <a:chExt cx="8763000" cy="4419600"/>
          </a:xfrm>
        </p:grpSpPr>
        <p:graphicFrame>
          <p:nvGraphicFramePr>
            <p:cNvPr id="25" name="Diagram 24"/>
            <p:cNvGraphicFramePr/>
            <p:nvPr>
              <p:extLst>
                <p:ext uri="{D42A27DB-BD31-4B8C-83A1-F6EECF244321}">
                  <p14:modId xmlns:p14="http://schemas.microsoft.com/office/powerpoint/2010/main" val="407692263"/>
                </p:ext>
              </p:extLst>
            </p:nvPr>
          </p:nvGraphicFramePr>
          <p:xfrm>
            <a:off x="228600" y="1219200"/>
            <a:ext cx="7315200" cy="44196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26" name="TextBox 8"/>
            <p:cNvSpPr txBox="1">
              <a:spLocks noChangeArrowheads="1"/>
            </p:cNvSpPr>
            <p:nvPr/>
          </p:nvSpPr>
          <p:spPr bwMode="auto">
            <a:xfrm>
              <a:off x="7696200" y="2819400"/>
              <a:ext cx="11430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800">
                  <a:solidFill>
                    <a:prstClr val="black"/>
                  </a:solidFill>
                  <a:latin typeface="Calibri" pitchFamily="34" charset="0"/>
                </a:rPr>
                <a:t>2-10 years</a:t>
              </a:r>
            </a:p>
          </p:txBody>
        </p:sp>
        <p:sp>
          <p:nvSpPr>
            <p:cNvPr id="27" name="TextBox 9"/>
            <p:cNvSpPr txBox="1">
              <a:spLocks noChangeArrowheads="1"/>
            </p:cNvSpPr>
            <p:nvPr/>
          </p:nvSpPr>
          <p:spPr bwMode="auto">
            <a:xfrm>
              <a:off x="152400" y="3733800"/>
              <a:ext cx="990600" cy="52322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400">
                  <a:solidFill>
                    <a:prstClr val="white">
                      <a:lumMod val="85000"/>
                    </a:prstClr>
                  </a:solidFill>
                  <a:latin typeface="Calibri" pitchFamily="34" charset="0"/>
                </a:rPr>
                <a:t>Grant Submitted</a:t>
              </a:r>
            </a:p>
          </p:txBody>
        </p:sp>
        <p:sp>
          <p:nvSpPr>
            <p:cNvPr id="28" name="TextBox 11"/>
            <p:cNvSpPr txBox="1">
              <a:spLocks noChangeArrowheads="1"/>
            </p:cNvSpPr>
            <p:nvPr/>
          </p:nvSpPr>
          <p:spPr bwMode="auto">
            <a:xfrm>
              <a:off x="1219200" y="3733800"/>
              <a:ext cx="838200" cy="52322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400">
                  <a:solidFill>
                    <a:prstClr val="white">
                      <a:lumMod val="85000"/>
                    </a:prstClr>
                  </a:solidFill>
                  <a:latin typeface="Calibri" pitchFamily="34" charset="0"/>
                </a:rPr>
                <a:t>Grant Awarded</a:t>
              </a:r>
            </a:p>
          </p:txBody>
        </p:sp>
        <p:sp>
          <p:nvSpPr>
            <p:cNvPr id="29" name="TextBox 12"/>
            <p:cNvSpPr txBox="1">
              <a:spLocks noChangeArrowheads="1"/>
            </p:cNvSpPr>
            <p:nvPr/>
          </p:nvSpPr>
          <p:spPr bwMode="auto">
            <a:xfrm>
              <a:off x="2133600" y="3733800"/>
              <a:ext cx="838200" cy="738664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400">
                  <a:solidFill>
                    <a:prstClr val="white">
                      <a:lumMod val="85000"/>
                    </a:prstClr>
                  </a:solidFill>
                  <a:latin typeface="Calibri" pitchFamily="34" charset="0"/>
                </a:rPr>
                <a:t>Develop &amp; Pilot Test</a:t>
              </a:r>
            </a:p>
          </p:txBody>
        </p:sp>
        <p:sp>
          <p:nvSpPr>
            <p:cNvPr id="30" name="TextBox 13"/>
            <p:cNvSpPr txBox="1">
              <a:spLocks noChangeArrowheads="1"/>
            </p:cNvSpPr>
            <p:nvPr/>
          </p:nvSpPr>
          <p:spPr bwMode="auto">
            <a:xfrm>
              <a:off x="3048000" y="3733800"/>
              <a:ext cx="1676400" cy="52322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400">
                  <a:solidFill>
                    <a:prstClr val="black"/>
                  </a:solidFill>
                  <a:latin typeface="Calibri" pitchFamily="34" charset="0"/>
                </a:rPr>
                <a:t>Recruit &amp; Randomize </a:t>
              </a:r>
            </a:p>
          </p:txBody>
        </p:sp>
        <p:sp>
          <p:nvSpPr>
            <p:cNvPr id="31" name="TextBox 14"/>
            <p:cNvSpPr txBox="1">
              <a:spLocks noChangeArrowheads="1"/>
            </p:cNvSpPr>
            <p:nvPr/>
          </p:nvSpPr>
          <p:spPr bwMode="auto">
            <a:xfrm>
              <a:off x="4800600" y="3733800"/>
              <a:ext cx="1676400" cy="30777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400">
                  <a:solidFill>
                    <a:prstClr val="white">
                      <a:lumMod val="85000"/>
                    </a:prstClr>
                  </a:solidFill>
                  <a:latin typeface="Calibri" pitchFamily="34" charset="0"/>
                </a:rPr>
                <a:t>Follow-ups</a:t>
              </a:r>
            </a:p>
          </p:txBody>
        </p:sp>
        <p:sp>
          <p:nvSpPr>
            <p:cNvPr id="32" name="TextBox 16"/>
            <p:cNvSpPr txBox="1">
              <a:spLocks noChangeArrowheads="1"/>
            </p:cNvSpPr>
            <p:nvPr/>
          </p:nvSpPr>
          <p:spPr bwMode="auto">
            <a:xfrm>
              <a:off x="6629400" y="3733800"/>
              <a:ext cx="838200" cy="738664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400">
                  <a:solidFill>
                    <a:prstClr val="white">
                      <a:lumMod val="85000"/>
                    </a:prstClr>
                  </a:solidFill>
                  <a:latin typeface="Calibri" pitchFamily="34" charset="0"/>
                </a:rPr>
                <a:t>Analyze &amp; Publish</a:t>
              </a:r>
            </a:p>
          </p:txBody>
        </p:sp>
        <p:sp>
          <p:nvSpPr>
            <p:cNvPr id="33" name="TextBox 17"/>
            <p:cNvSpPr txBox="1">
              <a:spLocks noChangeArrowheads="1"/>
            </p:cNvSpPr>
            <p:nvPr/>
          </p:nvSpPr>
          <p:spPr bwMode="auto">
            <a:xfrm>
              <a:off x="7543800" y="3733800"/>
              <a:ext cx="1371600" cy="738664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400">
                  <a:solidFill>
                    <a:prstClr val="white">
                      <a:lumMod val="85000"/>
                    </a:prstClr>
                  </a:solidFill>
                  <a:latin typeface="Calibri" pitchFamily="34" charset="0"/>
                </a:rPr>
                <a:t>Replications,  Reviews &amp; Adoption</a:t>
              </a:r>
            </a:p>
          </p:txBody>
        </p:sp>
      </p:grpSp>
      <p:sp>
        <p:nvSpPr>
          <p:cNvPr id="37" name="Right Arrow 36"/>
          <p:cNvSpPr/>
          <p:nvPr/>
        </p:nvSpPr>
        <p:spPr>
          <a:xfrm>
            <a:off x="7620000" y="2971800"/>
            <a:ext cx="1447800" cy="381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0" name="TextBox 8"/>
          <p:cNvSpPr txBox="1">
            <a:spLocks noChangeArrowheads="1"/>
          </p:cNvSpPr>
          <p:nvPr/>
        </p:nvSpPr>
        <p:spPr bwMode="auto">
          <a:xfrm>
            <a:off x="7772400" y="2514600"/>
            <a:ext cx="1143000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800" dirty="0">
                <a:solidFill>
                  <a:prstClr val="white">
                    <a:lumMod val="85000"/>
                  </a:prstClr>
                </a:solidFill>
                <a:latin typeface="Calibri" pitchFamily="34" charset="0"/>
              </a:rPr>
              <a:t>2-10 years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8" y="67557"/>
            <a:ext cx="8467626" cy="1143000"/>
          </a:xfrm>
        </p:spPr>
        <p:txBody>
          <a:bodyPr/>
          <a:lstStyle/>
          <a:p>
            <a:r>
              <a:rPr lang="en-US" sz="2400" b="1" dirty="0" smtClean="0"/>
              <a:t>Traditional Timeframe for Research in Comparison to Technology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6708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86042858"/>
              </p:ext>
            </p:extLst>
          </p:nvPr>
        </p:nvGraphicFramePr>
        <p:xfrm>
          <a:off x="304800" y="28571"/>
          <a:ext cx="8686800" cy="1814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Box 5"/>
          <p:cNvSpPr txBox="1">
            <a:spLocks noChangeArrowheads="1"/>
          </p:cNvSpPr>
          <p:nvPr/>
        </p:nvSpPr>
        <p:spPr bwMode="auto">
          <a:xfrm>
            <a:off x="388104" y="3789891"/>
            <a:ext cx="1600200" cy="954088"/>
          </a:xfrm>
          <a:prstGeom prst="rect">
            <a:avLst/>
          </a:prstGeom>
          <a:solidFill>
            <a:srgbClr val="9BBB5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400" b="1" dirty="0">
                <a:solidFill>
                  <a:srgbClr val="FFFFFF"/>
                </a:solidFill>
                <a:ea typeface="ＭＳ Ｐゴシック" pitchFamily="34" charset="-128"/>
              </a:rPr>
              <a:t>Environmental  Scan of Practice/ Industry Based Successes</a:t>
            </a:r>
          </a:p>
        </p:txBody>
      </p:sp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388104" y="4704291"/>
            <a:ext cx="1600200" cy="830263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5888" indent="-1158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200">
                <a:solidFill>
                  <a:srgbClr val="000000"/>
                </a:solidFill>
                <a:ea typeface="ＭＳ Ｐゴシック" pitchFamily="34" charset="-128"/>
              </a:rPr>
              <a:t>Focus on lessons learned</a:t>
            </a:r>
          </a:p>
          <a:p>
            <a:pPr eaLnBrk="1" hangingPunct="1">
              <a:buFont typeface="Arial" charset="0"/>
              <a:buChar char="•"/>
            </a:pPr>
            <a:r>
              <a:rPr lang="en-US" sz="1200">
                <a:solidFill>
                  <a:srgbClr val="000000"/>
                </a:solidFill>
                <a:ea typeface="ＭＳ Ｐゴシック" pitchFamily="34" charset="-128"/>
              </a:rPr>
              <a:t>Snowball networking</a:t>
            </a:r>
            <a:endParaRPr lang="en-US" sz="180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25" name="TextBox 10"/>
          <p:cNvSpPr txBox="1">
            <a:spLocks noChangeArrowheads="1"/>
          </p:cNvSpPr>
          <p:nvPr/>
        </p:nvSpPr>
        <p:spPr bwMode="auto">
          <a:xfrm>
            <a:off x="388104" y="2195007"/>
            <a:ext cx="1600200" cy="523875"/>
          </a:xfrm>
          <a:prstGeom prst="rect">
            <a:avLst/>
          </a:prstGeom>
          <a:solidFill>
            <a:srgbClr val="9BBB5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400" b="1" dirty="0">
                <a:solidFill>
                  <a:srgbClr val="FFFFFF"/>
                </a:solidFill>
                <a:ea typeface="ＭＳ Ｐゴシック" pitchFamily="34" charset="-128"/>
              </a:rPr>
              <a:t>Rapid Literature Review</a:t>
            </a:r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>
            <a:off x="388104" y="2718882"/>
            <a:ext cx="1600200" cy="830263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5888" indent="-1158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Inclusive of grey lit.</a:t>
            </a:r>
          </a:p>
          <a:p>
            <a:pPr eaLnBrk="1" hangingPunct="1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Focus on key &amp; recent</a:t>
            </a:r>
          </a:p>
          <a:p>
            <a:pPr eaLnBrk="1" hangingPunct="1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Nomination</a:t>
            </a:r>
            <a:endParaRPr lang="en-US" sz="1800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2072442" y="2199023"/>
            <a:ext cx="1295400" cy="523220"/>
          </a:xfrm>
          <a:prstGeom prst="rect">
            <a:avLst/>
          </a:prstGeom>
          <a:solidFill>
            <a:srgbClr val="5CB565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400" b="1" dirty="0" err="1">
                <a:solidFill>
                  <a:srgbClr val="FFFFFF"/>
                </a:solidFill>
                <a:ea typeface="ＭＳ Ｐゴシック" pitchFamily="34" charset="-128"/>
              </a:rPr>
              <a:t>Evaluability</a:t>
            </a:r>
            <a:r>
              <a:rPr lang="en-US" sz="1400" b="1" dirty="0">
                <a:solidFill>
                  <a:srgbClr val="FFFFFF"/>
                </a:solidFill>
                <a:ea typeface="ＭＳ Ｐゴシック" pitchFamily="34" charset="-128"/>
              </a:rPr>
              <a:t> Assessment</a:t>
            </a: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2072442" y="2732423"/>
            <a:ext cx="1295400" cy="1661993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15888" indent="-1158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RE-AIM</a:t>
            </a:r>
          </a:p>
          <a:p>
            <a:pPr eaLnBrk="1" hangingPunct="1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Cost</a:t>
            </a:r>
          </a:p>
          <a:p>
            <a:pPr eaLnBrk="1" hangingPunct="1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Future direction</a:t>
            </a:r>
          </a:p>
          <a:p>
            <a:pPr eaLnBrk="1" hangingPunct="1">
              <a:buFont typeface="Arial" charset="0"/>
              <a:buChar char="•"/>
            </a:pPr>
            <a:r>
              <a:rPr lang="en-US" sz="1200" dirty="0" smtClean="0">
                <a:solidFill>
                  <a:srgbClr val="000000"/>
                </a:solidFill>
                <a:ea typeface="ＭＳ Ｐゴシック" pitchFamily="34" charset="-128"/>
              </a:rPr>
              <a:t>Context</a:t>
            </a:r>
          </a:p>
          <a:p>
            <a:pPr eaLnBrk="1" hangingPunct="1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Health technology</a:t>
            </a:r>
          </a:p>
          <a:p>
            <a:pPr eaLnBrk="1" hangingPunct="1">
              <a:buFont typeface="Arial" charset="0"/>
              <a:buChar char="•"/>
            </a:pPr>
            <a:endParaRPr lang="en-US" sz="1800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29" name="TextBox 14"/>
          <p:cNvSpPr txBox="1">
            <a:spLocks noChangeArrowheads="1"/>
          </p:cNvSpPr>
          <p:nvPr/>
        </p:nvSpPr>
        <p:spPr bwMode="auto">
          <a:xfrm>
            <a:off x="3448051" y="2192564"/>
            <a:ext cx="1219200" cy="523875"/>
          </a:xfrm>
          <a:prstGeom prst="rect">
            <a:avLst/>
          </a:prstGeom>
          <a:solidFill>
            <a:srgbClr val="5CB565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400" b="1" dirty="0">
                <a:solidFill>
                  <a:srgbClr val="FFFFFF"/>
                </a:solidFill>
                <a:ea typeface="ＭＳ Ｐゴシック" pitchFamily="34" charset="-128"/>
              </a:rPr>
              <a:t>Small Rapid Studies</a:t>
            </a:r>
          </a:p>
        </p:txBody>
      </p:sp>
      <p:sp>
        <p:nvSpPr>
          <p:cNvPr id="30" name="TextBox 15"/>
          <p:cNvSpPr txBox="1">
            <a:spLocks noChangeArrowheads="1"/>
          </p:cNvSpPr>
          <p:nvPr/>
        </p:nvSpPr>
        <p:spPr bwMode="auto">
          <a:xfrm>
            <a:off x="3448051" y="2716439"/>
            <a:ext cx="1219200" cy="1569660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15888" indent="-1158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A-B</a:t>
            </a:r>
          </a:p>
          <a:p>
            <a:pPr eaLnBrk="1" hangingPunct="1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N of 1</a:t>
            </a:r>
          </a:p>
          <a:p>
            <a:pPr eaLnBrk="1" hangingPunct="1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Fractional factorial</a:t>
            </a:r>
          </a:p>
          <a:p>
            <a:pPr eaLnBrk="1" hangingPunct="1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Program changes</a:t>
            </a:r>
          </a:p>
          <a:p>
            <a:pPr eaLnBrk="1" hangingPunct="1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Version X</a:t>
            </a:r>
            <a:r>
              <a:rPr lang="en-US" sz="1200" baseline="-25000" dirty="0">
                <a:solidFill>
                  <a:srgbClr val="000000"/>
                </a:solidFill>
                <a:ea typeface="ＭＳ Ｐゴシック" pitchFamily="34" charset="-128"/>
              </a:rPr>
              <a:t>1</a:t>
            </a: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, X</a:t>
            </a:r>
            <a:r>
              <a:rPr lang="en-US" sz="1200" baseline="-25000" dirty="0">
                <a:solidFill>
                  <a:srgbClr val="000000"/>
                </a:solidFill>
                <a:ea typeface="ＭＳ Ｐゴシック" pitchFamily="34" charset="-128"/>
              </a:rPr>
              <a:t>2</a:t>
            </a:r>
            <a:endParaRPr lang="en-US" sz="1200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37" name="TextBox 26"/>
          <p:cNvSpPr txBox="1">
            <a:spLocks noChangeArrowheads="1"/>
          </p:cNvSpPr>
          <p:nvPr/>
        </p:nvSpPr>
        <p:spPr bwMode="auto">
          <a:xfrm>
            <a:off x="4749909" y="2184815"/>
            <a:ext cx="1295400" cy="954107"/>
          </a:xfrm>
          <a:prstGeom prst="rect">
            <a:avLst/>
          </a:prstGeom>
          <a:solidFill>
            <a:srgbClr val="608CAB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400" b="1" dirty="0">
                <a:solidFill>
                  <a:srgbClr val="FFFFFF"/>
                </a:solidFill>
                <a:ea typeface="ＭＳ Ｐゴシック" pitchFamily="34" charset="-128"/>
              </a:rPr>
              <a:t>Application Tests</a:t>
            </a:r>
          </a:p>
          <a:p>
            <a:pPr algn="ctr" eaLnBrk="1" hangingPunct="1"/>
            <a:r>
              <a:rPr lang="en-US" sz="1400" b="1" dirty="0">
                <a:solidFill>
                  <a:srgbClr val="FFFFFF"/>
                </a:solidFill>
                <a:ea typeface="ＭＳ Ｐゴシック" pitchFamily="34" charset="-128"/>
              </a:rPr>
              <a:t>in Diverse Settings</a:t>
            </a:r>
          </a:p>
        </p:txBody>
      </p:sp>
      <p:sp>
        <p:nvSpPr>
          <p:cNvPr id="40" name="TextBox 30"/>
          <p:cNvSpPr txBox="1">
            <a:spLocks noChangeArrowheads="1"/>
          </p:cNvSpPr>
          <p:nvPr/>
        </p:nvSpPr>
        <p:spPr bwMode="auto">
          <a:xfrm>
            <a:off x="4749909" y="3116627"/>
            <a:ext cx="1295400" cy="1384995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Stepped wedge</a:t>
            </a:r>
          </a:p>
          <a:p>
            <a:pPr eaLnBrk="1" hangingPunct="1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Pragmatic studies</a:t>
            </a:r>
          </a:p>
          <a:p>
            <a:pPr eaLnBrk="1" hangingPunct="1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Replication</a:t>
            </a:r>
          </a:p>
          <a:p>
            <a:pPr eaLnBrk="1" hangingPunct="1">
              <a:buFont typeface="Arial" charset="0"/>
              <a:buChar char="•"/>
            </a:pPr>
            <a:r>
              <a:rPr lang="en-US" sz="1200" dirty="0" smtClean="0">
                <a:solidFill>
                  <a:srgbClr val="000000"/>
                </a:solidFill>
                <a:ea typeface="ＭＳ Ｐゴシック" pitchFamily="34" charset="-128"/>
              </a:rPr>
              <a:t>CER</a:t>
            </a:r>
          </a:p>
          <a:p>
            <a:pPr eaLnBrk="1" hangingPunct="1">
              <a:buFont typeface="Arial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Relevant RCTs</a:t>
            </a:r>
          </a:p>
          <a:p>
            <a:pPr eaLnBrk="1" hangingPunct="1"/>
            <a:endParaRPr lang="en-US" sz="1200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42" name="TextBox 35"/>
          <p:cNvSpPr txBox="1">
            <a:spLocks noChangeArrowheads="1"/>
          </p:cNvSpPr>
          <p:nvPr/>
        </p:nvSpPr>
        <p:spPr bwMode="auto">
          <a:xfrm>
            <a:off x="6140886" y="2177900"/>
            <a:ext cx="1409700" cy="523875"/>
          </a:xfrm>
          <a:prstGeom prst="rect">
            <a:avLst/>
          </a:prstGeom>
          <a:solidFill>
            <a:srgbClr val="8064A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400" b="1" dirty="0">
                <a:solidFill>
                  <a:srgbClr val="FFFFFF"/>
                </a:solidFill>
                <a:ea typeface="ＭＳ Ｐゴシック" pitchFamily="34" charset="-128"/>
              </a:rPr>
              <a:t>Dissemination/ Evaluation </a:t>
            </a:r>
          </a:p>
        </p:txBody>
      </p:sp>
      <p:sp>
        <p:nvSpPr>
          <p:cNvPr id="43" name="TextBox 53"/>
          <p:cNvSpPr txBox="1">
            <a:spLocks noChangeArrowheads="1"/>
          </p:cNvSpPr>
          <p:nvPr/>
        </p:nvSpPr>
        <p:spPr bwMode="auto">
          <a:xfrm>
            <a:off x="6140886" y="2711300"/>
            <a:ext cx="1409700" cy="1569660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Continuous monitoring</a:t>
            </a:r>
          </a:p>
          <a:p>
            <a:pPr eaLnBrk="1" hangingPunct="1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Alerts</a:t>
            </a:r>
          </a:p>
          <a:p>
            <a:pPr eaLnBrk="1" hangingPunct="1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Communities of Practice</a:t>
            </a:r>
          </a:p>
          <a:p>
            <a:pPr eaLnBrk="1" hangingPunct="1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Continuous Quality Improvement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0953" y="5840681"/>
            <a:ext cx="1790700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ea typeface="ＭＳ Ｐゴシック" pitchFamily="34" charset="-128"/>
              </a:rPr>
              <a:t>Target Timeframe: </a:t>
            </a:r>
          </a:p>
          <a:p>
            <a:pPr algn="ctr" eaLnBrk="1" hangingPunct="1">
              <a:defRPr/>
            </a:pP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ea typeface="ＭＳ Ｐゴシック" pitchFamily="34" charset="-128"/>
              </a:rPr>
              <a:t>1-3 months</a:t>
            </a:r>
          </a:p>
        </p:txBody>
      </p:sp>
      <p:sp>
        <p:nvSpPr>
          <p:cNvPr id="57" name="Right Brace 56"/>
          <p:cNvSpPr/>
          <p:nvPr/>
        </p:nvSpPr>
        <p:spPr>
          <a:xfrm rot="5400000">
            <a:off x="955635" y="4725195"/>
            <a:ext cx="442913" cy="1790700"/>
          </a:xfrm>
          <a:prstGeom prst="rightBrac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8" name="Right Brace 57"/>
          <p:cNvSpPr/>
          <p:nvPr/>
        </p:nvSpPr>
        <p:spPr>
          <a:xfrm rot="5400000">
            <a:off x="3173789" y="4356478"/>
            <a:ext cx="441325" cy="2545596"/>
          </a:xfrm>
          <a:prstGeom prst="rightBrac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9" name="Right Brace 58"/>
          <p:cNvSpPr/>
          <p:nvPr/>
        </p:nvSpPr>
        <p:spPr>
          <a:xfrm rot="5400000">
            <a:off x="5996419" y="4154168"/>
            <a:ext cx="441325" cy="2934345"/>
          </a:xfrm>
          <a:prstGeom prst="rightBrac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687436" y="5840680"/>
            <a:ext cx="1790700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ea typeface="ＭＳ Ｐゴシック" pitchFamily="34" charset="-128"/>
              </a:rPr>
              <a:t>Target Timeframe: </a:t>
            </a:r>
          </a:p>
          <a:p>
            <a:pPr algn="ctr" eaLnBrk="1" hangingPunct="1">
              <a:defRPr/>
            </a:pP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ea typeface="ＭＳ Ｐゴシック" pitchFamily="34" charset="-128"/>
              </a:rPr>
              <a:t>2-6 months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363742" y="5849939"/>
            <a:ext cx="1790700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ea typeface="ＭＳ Ｐゴシック" pitchFamily="34" charset="-128"/>
              </a:rPr>
              <a:t>Target Timeframe: </a:t>
            </a:r>
          </a:p>
          <a:p>
            <a:pPr algn="ctr" eaLnBrk="1" hangingPunct="1">
              <a:defRPr/>
            </a:pP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ea typeface="ＭＳ Ｐゴシック" pitchFamily="34" charset="-128"/>
              </a:rPr>
              <a:t>6-12 months</a:t>
            </a:r>
          </a:p>
        </p:txBody>
      </p:sp>
      <p:sp>
        <p:nvSpPr>
          <p:cNvPr id="62" name="TextBox 13"/>
          <p:cNvSpPr txBox="1">
            <a:spLocks noChangeArrowheads="1"/>
          </p:cNvSpPr>
          <p:nvPr/>
        </p:nvSpPr>
        <p:spPr bwMode="auto">
          <a:xfrm>
            <a:off x="388104" y="1482896"/>
            <a:ext cx="8374896" cy="307777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prstClr val="black"/>
                </a:solidFill>
                <a:latin typeface="Calibri" pitchFamily="34" charset="0"/>
              </a:rPr>
              <a:t>Recruit &amp; Randomize 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-505029" y="425561"/>
            <a:ext cx="1287728" cy="1028903"/>
            <a:chOff x="2085805" y="2012571"/>
            <a:chExt cx="1001910" cy="406789"/>
          </a:xfrm>
        </p:grpSpPr>
        <p:sp>
          <p:nvSpPr>
            <p:cNvPr id="66" name="Chevron 65"/>
            <p:cNvSpPr/>
            <p:nvPr/>
          </p:nvSpPr>
          <p:spPr>
            <a:xfrm>
              <a:off x="2085805" y="2012571"/>
              <a:ext cx="1001910" cy="400764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Chevron 4"/>
            <p:cNvSpPr/>
            <p:nvPr/>
          </p:nvSpPr>
          <p:spPr>
            <a:xfrm>
              <a:off x="2345474" y="2018596"/>
              <a:ext cx="601146" cy="400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algn="ctr" defTabSz="71120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sz="1600" dirty="0" smtClean="0">
                  <a:solidFill>
                    <a:prstClr val="white"/>
                  </a:solidFill>
                </a:rPr>
                <a:t>2007</a:t>
              </a:r>
              <a:endParaRPr lang="en-US" sz="16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8519160" y="433181"/>
            <a:ext cx="1287728" cy="1028903"/>
            <a:chOff x="2085805" y="2012571"/>
            <a:chExt cx="1001910" cy="406789"/>
          </a:xfrm>
        </p:grpSpPr>
        <p:sp>
          <p:nvSpPr>
            <p:cNvPr id="69" name="Chevron 68"/>
            <p:cNvSpPr/>
            <p:nvPr/>
          </p:nvSpPr>
          <p:spPr>
            <a:xfrm>
              <a:off x="2085805" y="2012571"/>
              <a:ext cx="1001910" cy="400764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Chevron 4"/>
            <p:cNvSpPr/>
            <p:nvPr/>
          </p:nvSpPr>
          <p:spPr>
            <a:xfrm>
              <a:off x="2411177" y="2018596"/>
              <a:ext cx="601146" cy="400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algn="ctr" defTabSz="7112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sz="160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14" name="Elbow Connector 13"/>
          <p:cNvCxnSpPr/>
          <p:nvPr/>
        </p:nvCxnSpPr>
        <p:spPr>
          <a:xfrm flipV="1">
            <a:off x="388104" y="2179767"/>
            <a:ext cx="6563995" cy="1628926"/>
          </a:xfrm>
          <a:prstGeom prst="bentConnector4">
            <a:avLst>
              <a:gd name="adj1" fmla="val -3223"/>
              <a:gd name="adj2" fmla="val 111955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0" y="6324600"/>
            <a:ext cx="9144000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000" b="1" dirty="0" smtClean="0">
                <a:solidFill>
                  <a:prstClr val="black"/>
                </a:solidFill>
                <a:latin typeface="Arial" charset="0"/>
              </a:rPr>
              <a:t>Acronyms:</a:t>
            </a:r>
            <a:r>
              <a:rPr lang="en-US" sz="1000" dirty="0" smtClean="0">
                <a:solidFill>
                  <a:prstClr val="black"/>
                </a:solidFill>
                <a:latin typeface="Arial" charset="0"/>
              </a:rPr>
              <a:t>	RE-AIM= Reach Effectiveness, Adoption, Implementation, and Maintenance</a:t>
            </a:r>
          </a:p>
          <a:p>
            <a:pPr eaLnBrk="1" hangingPunct="1"/>
            <a:r>
              <a:rPr lang="en-US" sz="1000" dirty="0" smtClean="0">
                <a:solidFill>
                  <a:prstClr val="black"/>
                </a:solidFill>
                <a:latin typeface="Arial" charset="0"/>
              </a:rPr>
              <a:t>	CER= Comparative Effectiveness Research</a:t>
            </a:r>
          </a:p>
          <a:p>
            <a:pPr eaLnBrk="1" hangingPunct="1"/>
            <a:r>
              <a:rPr lang="en-US" sz="1000" dirty="0" smtClean="0">
                <a:solidFill>
                  <a:prstClr val="black"/>
                </a:solidFill>
                <a:latin typeface="Arial" charset="0"/>
              </a:rPr>
              <a:t>	RCT= Randomized Control Trial</a:t>
            </a:r>
            <a:endParaRPr lang="en-US" sz="1000" dirty="0">
              <a:solidFill>
                <a:prstClr val="black"/>
              </a:solidFill>
              <a:latin typeface="Arial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886503" y="3370808"/>
            <a:ext cx="23515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898352" y="4082859"/>
            <a:ext cx="238541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276600" y="3370808"/>
            <a:ext cx="270319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572000" y="3370808"/>
            <a:ext cx="252412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943600" y="3393403"/>
            <a:ext cx="246489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03274" y="2002461"/>
            <a:ext cx="0" cy="212913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590800" y="1990118"/>
            <a:ext cx="0" cy="238266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9" idx="0"/>
          </p:cNvCxnSpPr>
          <p:nvPr/>
        </p:nvCxnSpPr>
        <p:spPr>
          <a:xfrm>
            <a:off x="4057651" y="2002461"/>
            <a:ext cx="0" cy="190103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7" idx="0"/>
          </p:cNvCxnSpPr>
          <p:nvPr/>
        </p:nvCxnSpPr>
        <p:spPr>
          <a:xfrm flipH="1">
            <a:off x="5397609" y="1990118"/>
            <a:ext cx="7620" cy="19469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752" y="-122551"/>
            <a:ext cx="8229600" cy="657755"/>
          </a:xfrm>
        </p:spPr>
        <p:txBody>
          <a:bodyPr/>
          <a:lstStyle/>
          <a:p>
            <a:r>
              <a:rPr 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  <a:t>Development/Validation Steps Involving Rapid </a:t>
            </a:r>
            <a:r>
              <a:rPr lang="en-US" sz="1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  <a:t>eHealth</a:t>
            </a:r>
            <a:r>
              <a:rPr 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  <a:t> Learning Networks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70086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1600200" y="1862138"/>
            <a:ext cx="7315200" cy="4068762"/>
          </a:xfrm>
        </p:spPr>
        <p:txBody>
          <a:bodyPr/>
          <a:lstStyle/>
          <a:p>
            <a:pPr eaLnBrk="1" hangingPunct="1">
              <a:buFont typeface="Wingdings" pitchFamily="2" charset="2"/>
              <a:buChar char="§"/>
            </a:pPr>
            <a:r>
              <a:rPr lang="en-US" sz="2800" dirty="0" smtClean="0">
                <a:solidFill>
                  <a:srgbClr val="003399"/>
                </a:solidFill>
              </a:rPr>
              <a:t>Replication is </a:t>
            </a:r>
            <a:r>
              <a:rPr lang="en-US" sz="2800" dirty="0" err="1" smtClean="0">
                <a:solidFill>
                  <a:srgbClr val="003399"/>
                </a:solidFill>
              </a:rPr>
              <a:t>sina</a:t>
            </a:r>
            <a:r>
              <a:rPr lang="en-US" sz="2800" dirty="0" smtClean="0">
                <a:solidFill>
                  <a:srgbClr val="003399"/>
                </a:solidFill>
              </a:rPr>
              <a:t> qua non of causality—and severely unappreciated</a:t>
            </a:r>
          </a:p>
          <a:p>
            <a:pPr eaLnBrk="1" hangingPunct="1">
              <a:buFont typeface="Wingdings" pitchFamily="2" charset="2"/>
              <a:buChar char="§"/>
            </a:pPr>
            <a:endParaRPr lang="en-US" sz="2800" dirty="0" smtClean="0">
              <a:solidFill>
                <a:srgbClr val="003399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lang="en-US" sz="2800" dirty="0" smtClean="0">
                <a:solidFill>
                  <a:srgbClr val="003399"/>
                </a:solidFill>
              </a:rPr>
              <a:t>Balance of internal and external validity</a:t>
            </a:r>
          </a:p>
          <a:p>
            <a:pPr eaLnBrk="1" hangingPunct="1">
              <a:buFont typeface="Wingdings" pitchFamily="2" charset="2"/>
              <a:buChar char="§"/>
            </a:pPr>
            <a:endParaRPr lang="en-US" sz="2800" dirty="0" smtClean="0">
              <a:solidFill>
                <a:srgbClr val="003399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lang="en-US" sz="2800" dirty="0" smtClean="0">
                <a:solidFill>
                  <a:srgbClr val="003399"/>
                </a:solidFill>
              </a:rPr>
              <a:t>Consider and address most </a:t>
            </a:r>
            <a:br>
              <a:rPr lang="en-US" sz="2800" dirty="0" smtClean="0">
                <a:solidFill>
                  <a:srgbClr val="003399"/>
                </a:solidFill>
              </a:rPr>
            </a:br>
            <a:r>
              <a:rPr lang="en-US" sz="2800" dirty="0" smtClean="0">
                <a:solidFill>
                  <a:srgbClr val="003399"/>
                </a:solidFill>
              </a:rPr>
              <a:t>likely potential confounding </a:t>
            </a:r>
            <a:br>
              <a:rPr lang="en-US" sz="2800" dirty="0" smtClean="0">
                <a:solidFill>
                  <a:srgbClr val="003399"/>
                </a:solidFill>
              </a:rPr>
            </a:br>
            <a:r>
              <a:rPr lang="en-US" sz="2800" dirty="0" smtClean="0">
                <a:solidFill>
                  <a:srgbClr val="003399"/>
                </a:solidFill>
              </a:rPr>
              <a:t>factors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600200" y="366713"/>
            <a:ext cx="7315200" cy="1143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Rigorous (Devil is in the Details)</a:t>
            </a:r>
          </a:p>
        </p:txBody>
      </p:sp>
      <p:pic>
        <p:nvPicPr>
          <p:cNvPr id="31748" name="Picture 2" descr="http://blog.loispaul.com/.a/6a00d83452b15969e2017d412e90fb970c-320w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0790">
            <a:off x="6592888" y="3929063"/>
            <a:ext cx="1997075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§"/>
            </a:pPr>
            <a:r>
              <a:rPr lang="en-US" sz="2800" dirty="0" smtClean="0">
                <a:solidFill>
                  <a:srgbClr val="003399"/>
                </a:solidFill>
              </a:rPr>
              <a:t>Need to know implementation costs (as conducted) and replication costs (under different conditions)</a:t>
            </a:r>
          </a:p>
          <a:p>
            <a:pPr eaLnBrk="1" hangingPunct="1">
              <a:buFont typeface="Wingdings" pitchFamily="2" charset="2"/>
              <a:buChar char="§"/>
            </a:pPr>
            <a:endParaRPr lang="en-US" sz="2800" dirty="0" smtClean="0">
              <a:solidFill>
                <a:srgbClr val="003399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lang="en-US" sz="2800" dirty="0" smtClean="0">
                <a:solidFill>
                  <a:srgbClr val="003399"/>
                </a:solidFill>
              </a:rPr>
              <a:t>Need to report staff time, training, recruitment, supervision, delivery costs</a:t>
            </a:r>
          </a:p>
          <a:p>
            <a:pPr eaLnBrk="1" hangingPunct="1">
              <a:buFont typeface="Wingdings" pitchFamily="2" charset="2"/>
              <a:buChar char="§"/>
            </a:pPr>
            <a:endParaRPr lang="en-US" sz="2800" dirty="0" smtClean="0">
              <a:solidFill>
                <a:srgbClr val="003399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lang="en-US" sz="2800" dirty="0" smtClean="0">
                <a:solidFill>
                  <a:srgbClr val="003399"/>
                </a:solidFill>
              </a:rPr>
              <a:t>Do </a:t>
            </a:r>
            <a:r>
              <a:rPr lang="en-US" sz="2800" u="sng" dirty="0" smtClean="0">
                <a:solidFill>
                  <a:srgbClr val="003399"/>
                </a:solidFill>
              </a:rPr>
              <a:t>NOT</a:t>
            </a:r>
            <a:r>
              <a:rPr lang="en-US" sz="2800" dirty="0" smtClean="0">
                <a:solidFill>
                  <a:srgbClr val="003399"/>
                </a:solidFill>
              </a:rPr>
              <a:t> need complete, comprehensive societal analyses of downstream consequences, etc.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sz="40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 Informative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§"/>
            </a:pPr>
            <a:r>
              <a:rPr lang="en-US" sz="2800" dirty="0" smtClean="0">
                <a:solidFill>
                  <a:srgbClr val="003399"/>
                </a:solidFill>
              </a:rPr>
              <a:t>Harmonized measures:  Common measures would help cross-study comparisons, reviews, etc.</a:t>
            </a:r>
          </a:p>
          <a:p>
            <a:pPr eaLnBrk="1" hangingPunct="1">
              <a:buFont typeface="Wingdings" pitchFamily="2" charset="2"/>
              <a:buChar char="§"/>
            </a:pPr>
            <a:endParaRPr lang="en-US" sz="2800" dirty="0" smtClean="0">
              <a:solidFill>
                <a:srgbClr val="003399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lang="en-US" sz="2800" dirty="0" smtClean="0">
                <a:solidFill>
                  <a:srgbClr val="003399"/>
                </a:solidFill>
              </a:rPr>
              <a:t>Convergence of results across diverse methods: e.g., RCTs, observational data, simulation modeling, natural experiments, practice-based evidence, quantitative and qualitative, etc. 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sz="40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Else Do We Need?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435100" y="942975"/>
            <a:ext cx="7708900" cy="1325563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sz="42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</a:rPr>
              <a:t>NCI Implementation Science </a:t>
            </a:r>
            <a:br>
              <a:rPr lang="en-US" sz="42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</a:rPr>
            </a:br>
            <a:r>
              <a:rPr lang="en-US" sz="42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</a:rPr>
              <a:t>Team Vision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1573213" y="2667000"/>
            <a:ext cx="7434262" cy="3495675"/>
          </a:xfrm>
        </p:spPr>
        <p:txBody>
          <a:bodyPr>
            <a:noAutofit/>
          </a:bodyPr>
          <a:lstStyle/>
          <a:p>
            <a:pPr marL="274320" indent="6350" algn="ctr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Tx/>
              <a:buNone/>
              <a:defRPr/>
            </a:pPr>
            <a:r>
              <a:rPr lang="en-US" b="1" i="1" dirty="0" smtClean="0">
                <a:solidFill>
                  <a:srgbClr val="003399"/>
                </a:solidFill>
                <a:latin typeface="+mj-lt"/>
                <a:ea typeface="ＭＳ Ｐゴシック" pitchFamily="34" charset="-128"/>
              </a:rPr>
              <a:t>To achieve the rapid </a:t>
            </a:r>
            <a:r>
              <a:rPr lang="en-US" b="1" i="1" u="sng" dirty="0" smtClean="0">
                <a:solidFill>
                  <a:srgbClr val="003399"/>
                </a:solidFill>
                <a:latin typeface="+mj-lt"/>
                <a:ea typeface="ＭＳ Ｐゴシック" pitchFamily="34" charset="-128"/>
              </a:rPr>
              <a:t>integration</a:t>
            </a:r>
            <a:r>
              <a:rPr lang="en-US" b="1" i="1" dirty="0" smtClean="0">
                <a:solidFill>
                  <a:srgbClr val="003399"/>
                </a:solidFill>
                <a:latin typeface="+mj-lt"/>
                <a:ea typeface="ＭＳ Ｐゴシック" pitchFamily="34" charset="-128"/>
              </a:rPr>
              <a:t> of scientific evidence, practice, and policy, with the ultimate goal of improving the </a:t>
            </a:r>
            <a:r>
              <a:rPr lang="en-US" b="1" i="1" u="sng" dirty="0" smtClean="0">
                <a:solidFill>
                  <a:srgbClr val="003399"/>
                </a:solidFill>
                <a:latin typeface="+mj-lt"/>
                <a:ea typeface="ＭＳ Ｐゴシック" pitchFamily="34" charset="-128"/>
              </a:rPr>
              <a:t>impact of research </a:t>
            </a:r>
            <a:r>
              <a:rPr lang="en-US" b="1" i="1" dirty="0" smtClean="0">
                <a:solidFill>
                  <a:srgbClr val="003399"/>
                </a:solidFill>
                <a:latin typeface="+mj-lt"/>
                <a:ea typeface="ＭＳ Ｐゴシック" pitchFamily="34" charset="-128"/>
              </a:rPr>
              <a:t>on cancer outcomes and promoting health </a:t>
            </a:r>
            <a:r>
              <a:rPr lang="en-US" b="1" i="1" u="sng" dirty="0" smtClean="0">
                <a:solidFill>
                  <a:srgbClr val="003399"/>
                </a:solidFill>
                <a:latin typeface="+mj-lt"/>
                <a:ea typeface="ＭＳ Ｐゴシック" pitchFamily="34" charset="-128"/>
              </a:rPr>
              <a:t>across</a:t>
            </a:r>
            <a:r>
              <a:rPr lang="en-US" b="1" i="1" dirty="0" smtClean="0">
                <a:solidFill>
                  <a:srgbClr val="003399"/>
                </a:solidFill>
                <a:latin typeface="+mj-lt"/>
                <a:ea typeface="ＭＳ Ｐゴシック" pitchFamily="34" charset="-128"/>
              </a:rPr>
              <a:t> individual, organizational and community </a:t>
            </a:r>
            <a:r>
              <a:rPr lang="en-US" b="1" i="1" u="sng" dirty="0" smtClean="0">
                <a:solidFill>
                  <a:srgbClr val="003399"/>
                </a:solidFill>
                <a:latin typeface="+mj-lt"/>
                <a:ea typeface="ＭＳ Ｐゴシック" pitchFamily="34" charset="-128"/>
              </a:rPr>
              <a:t>levels</a:t>
            </a:r>
            <a:r>
              <a:rPr lang="en-US" b="1" i="1" dirty="0" smtClean="0">
                <a:solidFill>
                  <a:srgbClr val="003399"/>
                </a:solidFill>
                <a:latin typeface="+mj-lt"/>
                <a:ea typeface="ＭＳ Ｐゴシック" pitchFamily="34" charset="-128"/>
              </a:rPr>
              <a:t>.</a:t>
            </a:r>
          </a:p>
          <a:p>
            <a:pPr marL="274320" indent="6350" algn="ctr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Tx/>
              <a:buNone/>
              <a:defRPr/>
            </a:pPr>
            <a:endParaRPr lang="en-US" b="1" i="1" dirty="0" smtClean="0">
              <a:solidFill>
                <a:srgbClr val="003399"/>
              </a:solidFill>
              <a:latin typeface="+mj-lt"/>
              <a:ea typeface="ＭＳ Ｐゴシック" pitchFamily="34" charset="-128"/>
            </a:endParaRPr>
          </a:p>
          <a:p>
            <a:pPr marL="274320" indent="6350" algn="ctr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Tx/>
              <a:buNone/>
              <a:defRPr/>
            </a:pPr>
            <a:endParaRPr lang="en-US" b="1" i="1" dirty="0" smtClean="0">
              <a:solidFill>
                <a:srgbClr val="003399"/>
              </a:solidFill>
              <a:latin typeface="+mj-lt"/>
              <a:ea typeface="ＭＳ Ｐゴシック" pitchFamily="34" charset="-128"/>
            </a:endParaRPr>
          </a:p>
          <a:p>
            <a:pPr marL="274320" indent="635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Tx/>
              <a:buNone/>
              <a:defRPr/>
            </a:pPr>
            <a:endParaRPr lang="en-US" b="1" i="1" dirty="0" smtClean="0">
              <a:solidFill>
                <a:srgbClr val="003399"/>
              </a:solidFill>
              <a:latin typeface="+mj-lt"/>
              <a:ea typeface="ＭＳ Ｐゴシック" pitchFamily="34" charset="-128"/>
            </a:endParaRPr>
          </a:p>
          <a:p>
            <a:pPr marL="273050" indent="-27305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Tx/>
              <a:buNone/>
              <a:defRPr/>
            </a:pPr>
            <a:r>
              <a:rPr lang="en-US" sz="1800" b="1" dirty="0" smtClean="0">
                <a:solidFill>
                  <a:srgbClr val="003399"/>
                </a:solidFill>
                <a:hlinkClick r:id="rId3"/>
              </a:rPr>
              <a:t>IS Team Website: http://cancercontrol.cancer.gov/IS/</a:t>
            </a:r>
            <a:r>
              <a:rPr lang="en-US" sz="1800" b="1" dirty="0" smtClean="0">
                <a:solidFill>
                  <a:srgbClr val="003399"/>
                </a:solidFill>
              </a:rPr>
              <a:t> </a:t>
            </a:r>
            <a:endParaRPr lang="en-US" sz="1800" b="1" i="1" dirty="0" smtClean="0">
              <a:solidFill>
                <a:srgbClr val="003399"/>
              </a:solidFill>
              <a:latin typeface="+mj-lt"/>
              <a:ea typeface="ＭＳ Ｐゴシック" pitchFamily="34" charset="-128"/>
            </a:endParaRPr>
          </a:p>
        </p:txBody>
      </p:sp>
      <p:pic>
        <p:nvPicPr>
          <p:cNvPr id="6148" name="Picture 2" descr="Implementation Science Integrating Science, Practice, and Policy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0"/>
            <a:ext cx="77724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auto">
          <a:xfrm>
            <a:off x="3946525" y="2490788"/>
            <a:ext cx="4897438" cy="369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  <a:defRPr/>
            </a:pPr>
            <a:endParaRPr lang="en-US" sz="2800" b="1" kern="0" dirty="0">
              <a:solidFill>
                <a:srgbClr val="003399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marL="342900" indent="-342900" algn="ctr" eaLnBrk="1" hangingPunct="1">
              <a:spcBef>
                <a:spcPct val="30000"/>
              </a:spcBef>
              <a:buFont typeface="Wingdings 2" charset="2"/>
              <a:buNone/>
              <a:defRPr/>
            </a:pPr>
            <a:r>
              <a:rPr lang="en-US" sz="2800" b="1" i="1" kern="0" dirty="0">
                <a:solidFill>
                  <a:srgbClr val="003399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“To every complex question,</a:t>
            </a:r>
          </a:p>
          <a:p>
            <a:pPr marL="342900" indent="-342900" algn="ctr" eaLnBrk="1" hangingPunct="1">
              <a:spcBef>
                <a:spcPct val="30000"/>
              </a:spcBef>
              <a:buFont typeface="Wingdings 2" charset="2"/>
              <a:buNone/>
              <a:defRPr/>
            </a:pPr>
            <a:r>
              <a:rPr lang="en-US" sz="2800" b="1" i="1" kern="0" dirty="0">
                <a:solidFill>
                  <a:srgbClr val="003399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there is a simple answer…</a:t>
            </a:r>
          </a:p>
          <a:p>
            <a:pPr marL="342900" indent="-342900" algn="ctr" eaLnBrk="1" hangingPunct="1">
              <a:spcBef>
                <a:spcPct val="30000"/>
              </a:spcBef>
              <a:buFont typeface="Wingdings 2" charset="2"/>
              <a:buNone/>
              <a:defRPr/>
            </a:pPr>
            <a:r>
              <a:rPr lang="en-US" sz="2800" b="1" i="1" kern="0" dirty="0">
                <a:solidFill>
                  <a:srgbClr val="003399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and it is wrong.”</a:t>
            </a:r>
          </a:p>
          <a:p>
            <a:pPr marL="342900" indent="-342900" algn="ctr" eaLnBrk="1" hangingPunct="1">
              <a:spcBef>
                <a:spcPct val="20000"/>
              </a:spcBef>
              <a:buFont typeface="Wingdings 2" charset="2"/>
              <a:buNone/>
              <a:defRPr/>
            </a:pPr>
            <a:endParaRPr lang="en-US" sz="2800" b="1" i="1" kern="0" dirty="0">
              <a:solidFill>
                <a:srgbClr val="003399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marL="342900" indent="-342900" algn="ctr" eaLnBrk="1" hangingPunct="1">
              <a:spcBef>
                <a:spcPct val="20000"/>
              </a:spcBef>
              <a:buFont typeface="Wingdings 2" charset="2"/>
              <a:buNone/>
              <a:defRPr/>
            </a:pPr>
            <a:r>
              <a:rPr lang="en-US" sz="2800" b="1" kern="0" dirty="0">
                <a:solidFill>
                  <a:srgbClr val="003399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~H. L. Mencken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757363" y="554038"/>
            <a:ext cx="7145337" cy="147002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All Models (and Methods) are Wrong…</a:t>
            </a:r>
            <a:r>
              <a:rPr lang="en-US" sz="36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/>
            </a:r>
            <a:br>
              <a:rPr lang="en-US" sz="36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</a:br>
            <a:r>
              <a:rPr lang="en-US" sz="36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   </a:t>
            </a:r>
            <a:r>
              <a:rPr lang="en-US" sz="36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….Some are useful</a:t>
            </a:r>
          </a:p>
        </p:txBody>
      </p:sp>
      <p:sp>
        <p:nvSpPr>
          <p:cNvPr id="36868" name="AutoShape 2" descr="data:image/jpeg;base64,/9j/4AAQSkZJRgABAQAAAQABAAD/2wCEAAkGBhQSERUUExQUFRQVGBgYGBgXGBcaGBoZHBoXFxgYHBcXHSceGholGRYXHy8gIycpLCwsGCAxNTAqNScrLCkBCQoKBQUFDQUFDSkYEhgpKSkpKSkpKSkpKSkpKSkpKSkpKSkpKSkpKSkpKSkpKSkpKSkpKSkpKSkpKSkpKSkpKf/AABEIAQoAvgMBIgACEQEDEQH/xAAcAAABBQEBAQAAAAAAAAAAAAAFAgMEBgcAAQj/xABPEAACAgAEBAMEBwMHBwoHAAABAgMRAAQSIQUTMUEiUWEGBzJxFCMzQoGRsVJy0RdDYoKSocEVFiRTVNLTCDQ1Y4Oio7Pw8SVERXOTsuH/xAAUAQEAAAAAAAAAAAAAAAAAAAAA/8QAFBEBAAAAAAAAAAAAAAAAAAAAAP/aAAwDAQACEQMRAD8AtnvR94c/DngWBIW5qyFuYHNaTGBWl1/bPW+2KOvv5z3+qyn9mX/jYme/77XK/uzfrFjJ164DTP5es9f2WU/sTf8AGw9/Lpna+yyv9iX/AIuMvvC1Y9cBpX8u2d/1WV/sS/8AFx6Pftnf9Vlf7Mv/ABcZvuMKOA0hPfpnf9Vlf7Mv/FxsJ4i3p28+4+ePlUmh+GPqCHeND5oh/NVOAcl4u4B+HbT59zXnhMPGXIf4fCxA2Pb8cDeKZ+KFHMkiJQW9TAUdW1jt+OBMHthlF51zxadRN8xN7rp4rOAtD8ZcAHw9ux/jjv8ALL6kFL4rvr/HAQ8dy3KVjmIFVhYLSILrrVnevTEvKZhJeW0TpItndGDDp3KnbAERxiSrpfyP8cRn9oZRMiUulg5OzXYqt7od8JVDWIGbU/SIdttMn50tb4Ay3GX/AKP5H+OE/wCW5PJfyP8AHEMJdfLCtGAlHjcnkv5H+OOPHJPJf7/44gsN9sdowE4ccf8Ao/kf447/AC5J5L+R/jiDox4cBOPHZPJfyP8AHHf5dk8l/I/xxA0Y4rgJx47J5L+R/jgrw3OGRAWoHfp88V1Vwa4V8OAyL3/fbZT92b9YsZRdY1j3+/a5T92b9YsZQy4DkOPS9DDePWOAcifCmkOG4hh6CEuwRRbMaHkPmewrAewxs9hRexvyA7knyxp3+fmemjWOARxIkaqZO/hQKWBbxHcdQAovc4p+V4UjHlKR9UpeVhuqhd3d9962VRsLI8zUPM8ZBXQSUiBB5YrW22zFiNINHYnpq8I3JwEni0CikA5z/E7eJ6vfVuQi3v1H4nA/M8OYregH1AWq9eWoF+lnDmT4rKCOSvLiU9PCaJ7mSRSNZ23q/LBY8TzEiqk0xKnfdlIr9qncC/Wj6DpgKzk8jIzUiar26V+uCmXzMschXWIpo7InErI2wrSQG8W2wrcb9RiRLw6MyeHSpFGtBLm+4K2fwrvg77QcHEuShlA3jtSKB2Pitj1Boj8u+ANew3vdDsMvnyqt8K5gUFY+UvZSemsUPMDrjQ85tNDXfX5VWkH8fTHy/n0pyLv/ANf+uuLd7A+8x8m6RZgtLlVsAdXhvYlL6p5p08qPUN4O2OXHK6uqsrBkYBlYGwykWCD3BG+OHXANjHt4WMJvAJvHAb49GOwHAY80VhYGPMAjTgtwsbHAw4J8M6HAZH7/AFqmyn7s36xYylzjVvf+Prcr+7N+sWMlvAcTj1jjjhTDAeI3liZki5sR3ZGmwN9yvwg9WJofgfInEOEbjesW/wBmOCNaygqtRk6ieg1FaFXTMbB2vSSO+AAySPDHItGJZGUcsnxMU3UyXvoW9VbAsV222G5eEyN1tmPVjZJPffz8z64JcN4HNnMzyman3tn+6LLMT+JJ9Sa74Xxb2TzOXsvl5Ej+67hd96HQkajt4evTAKi5VoE5mYk7Ko0xg77WwJI6EkKCel4IyRTSyLEV5agAvHEFWu51MTqd6qyx2NigRQd9lfYrO53xQ8uGKM6BI5IGofFWkEs97kjoTXpi48I90+ahIJzGWYHqND0D12urB9cAxw7gsESnSgPmXB5nnesnUD8qGDWYVZ+Hy2XAAG7EM+29eGyfxxLzPsrJXiYORXhUr+O5F1t0FV64LZXhY5Zj0MARVsABv06YD584jltJbv2FiyOhPXoe3Q9cBgh3odN8bRxj3SNMxbmRoDZ31k/M7/4YrOZ90WZgt48xA5WyFKuCa+7RBB1dKO2AtnuT4wZMlJAzWcu4KDuI5BdfuiQP/axoDYwv3c8ZEHEo2VDHFmrhZLJClza6b3IEqDruBYONy5mA9OOBwlpMJVsA4RjwjCWOO14BWrCgNsN6sehsB6RgnwzocDWwS4Z0OAyP3/D63K/uzfrFjKFTGre/4fXZT92b9YsZQMA4iY8YDCHbDTtgOU7jf8fLGscCzGqMJ4eRFpjjAHWyqqTVAn4mP71dsZ/wL2Hzmcj5kMY5dkB3kSMEjqF1kaq6bbXiz5DLy5RhBm45IXXeNW3Q0tWjDws1DzvbaumAvfs5wOOCR5VWmkJLFt2NnbxeXcDz3+Rbi3DYsymiZFkSwdLdj57b6tz08ziHwg0AvZK+XQVX994JZWTxN6aa+Zvf+7ATIY9CBEAVVGlVUUAPIKNgMTo09AfxxETOoDTMqj1IxNiYMLXxd9t/0wC2lAG4I+Y2/PCS+3/9xzn5/rhrR6DANyOB8/ngRxI2Dpu/UGr7DBmQbfwGBmej63e34nAYpJHo4gQoIEebilSz0SR1bTvvs/ceuNwZjeM+j4Ek2eDEbAqW266LZQfxLdPP0GL7zcA9WOBwkSYXzNsB4Gx7WEscelsB7hSjCdW1YWuA9A2wU4X0OBmCfDOhwGR+/wCS5sp+7N+sWMmKnGu+/j7XK714Zv1ixlugYCETiM7fnidLl/I4iSRVgPp/gMMX0LKCIAxGGILsKrQCdvnqv1vAr2s4asmXkyzMtheflyTvG6EeE390E0D+y5HbAn3J8UM3DuUxv6NOVHoki61H9sv+YxZPafhqGNHGzhmBPeip1KT5Gh+QwAL2X4lzkUEaXBZJVNWrptp/Ebj0OJfEuI8ok0STq0jzIUn8gLP92KPk+KnLSxZtvsXCw5kAdACUim9SuwPmPneNPl4cGQuCCdOx6gg0RVdjgKKmVfOycyWb6PCK8W2tmobW1DSD/jtgxkfY/LB9aTyOQb2kG3z0VVn/AAGB/E+D8gTTavrPqhGrOERU2B092cW2wPa6NYazPFYogObPHDmb2UhZB0reWJa6mir9R5UDgNGyj0KuxfeyfzOH3b8BiucAGYpS+llcAgqQw39V7Ym8azMqHREheQjodgBRO5P47YB7inFCikoup+irv+gxSfaROItGZd4iosqHRvCN/suxHlZPXHcezc8Cq07JGHJFq9sDY3YhlCjf4Qenn2aTJsZIJIJmlSeKihYHS+xoBWIO19aIHrgHvZ3MNLGsikCWUAEj4VFm2ra/hNC688WxLoX1/wAe+Kr7M5Noc4YyKAy9geqyst/+NWLfXTALC44jDibYTgPKwoLjgflj1iO+A82wsHCTXbCQcA4xwU4V8OBK4LcK+E4DJ/fyfrsr+7N+sWMsLeuNN/5QMlS5T92b9YsZWh8NnALkIr17/wCGIs0mFSSjESV7wGie432j5OeOXauXm107/wCsUFkP4jUv9YY1j20i05aWQlg0RLqezDYEH8Cevlj5jyuaaKRZENOjBlPkykEH8xjcc370MnnMoyKX+lTxmPlaD4XbZjq+HQBqIN3Xa8APTKDlBXUGNjob1UjT/jfph/2T9vTkWOQzQ18okRuWVSUq0+LZgRpqtwbG4rBqbhn+juoG4Xb57Efpgvw7hySxaZUSRSpB1KD4T1AJFj8OmAHcP9lPpY+l5zxGXeOFDcUcdnSD3ckeI70SbIO1Sf8AM6BiFGWhEY/6tQOnlW+CXs9l5srEIHDSxx3y5E3YpZIV06hxZFiwcO572lCqagzJYdAYig6gfFJQ79en47YCj+0HsjozeWgy886QT2s0CyMaQdGXUemq/wB2jXYYi8Z9m8xBnstBls/mg8kbtrY2VVTTaq+MVY33sjFr4bkXOb52YCmVo6XRZSJNV8tS1EmyCzkDUegA2wj2ky0gzUM8SCSRLTRqCFkc+MBm2DbBhe1j1wEL/M2AjTOZZ2rdp5ZG1He2oMFH5YF53gE2RR81kn0pF4mgcs8bgXZTUSVZRZ2O/T53V+NQ14wy11EsbKynyIII/EEj1wA9pOOu6mOBdYZTrlexCiEUQNvrJOnhXYdyMBC4H7Qpms8jJteXnairfebLGjfkykfhi2jriuewnDTDk1DAKST0oWL2Y/PrXahiwx4B5jhSXhk4ciU1eAcAx44wjHE4BWOwkDHowCxgvwr4cBqwY4R8OAyD/lCN9blP3Zv1ixkhc41v/lCfa5T92f8AWLGTwZdn+EX69hgIznDuVyLykBR1IG/c+QHVj6DBGHhiqaPikv4dq89gDufSsG8pldjqsrekrYUXYpWJGmKyAdMyBW/aHUAPy3C4kiOoambwknTsxOkLvdVuTaoykdSDjuFwJFmcqyigznffcHUg0k/ELU7rYs9ewMMG1oCu6SadPjFVYC7JKwqjXisdrFHA3N5UsdIDCW3MfhcHWpDBQpUzStsF1PpVfwwGtjPfVqD96h/hg9k6AodsZ3luJiaCKQeE60DjuDekg+VNYxduFZgstnqDTfx/Eb4A6c9podz0HfHmYyQaNgb1NXiHUVuK+Rr54CcVzZy6PPpMmiNmIsaqFsav0H92BXD/AHswSAc6KWFTQDHS6b9LZaK9t6rATs1xJ8pMGmLNEQdEmm6bq0b6Rse6mqI2O67y8jxlc5MGTdIzZejpZj0UMRRrqavC09poGVnWeOhuSHHfa7U/Lpgd/nXGWqPmSkGm5cbsF8rNV6VgLHNPQqzXzxQfbrjKxp4y1F0U1uxB6hQeprBrN5x9OtlZFPwqxpz8/LGYe0vEufmKdqWOydNXZ28N+nfcb77WQGmcO9sMnL4ElCEbBJFMZFUKBbw+WwODAUgXjBszkttQAUCvi1MWuwCAd6LBhvZVvAxvSST4P7UZnKqOVI7RD7jLcd+gbcdtwR1HWwSG0WcPRvt8sVLgHt7DmSEk/wBHl6AORobttJexPk1fM4tBirzwEjXhIW8MhT645WPngHrrHXhok3jyzXXAP74M8H+HAFScHeCfB+f64DKffxCGmyl9lm70OsXU+WM6hi3VVF7HY7ACidRuyq0L1FOx/DTfffHckWxLLBO612KyZYsTv00avP5YzsZb65lCSUZMygDMkRAkh1xg6arbfTekjYdTgHclAbUBAdUmWHjpUbnW2h4SSrKFshgF8yMLYtJGXCLtl5AraySFkzPIiQktZVVsKK2sk2Djzh8YLRuEgoHh7lWZiaI5R26VqI1X0sYcykdRorQggxwKaahSZ5layfh1EgWaG3fsCsyqKD9XEBHJpAc5cgBSyUjZiRmKalO6qq966Yi5p1Vm0mEKHVmHNyyIR8JDHLkSOpF2q1V9ybw7lXCCYMQlmWvr8tEARM4BJKPK56V0JC91xJXPo5juYHWpRrzrOelAMTlmO5F+Gx5VVgI0OqASsoJy52kqMxIuqgkkSu5kIsA7gEEKehxofspxX6Tltam5V8LjsWXp+Yoj8MZ/w6EEilEuq4pGiy7ZiTyVjPmdKBjtRWgAO2LdleFSQRjP5SM0PBn8qmklXUD6+NI2IFghygOwbba6Aj7VcXDcLzEgsExaOvdyI/8AE4pnsNErZuEOfDGHk8/hQ119SDhji3FHzQ+jZZWlGYkEiqvUBbd1rsARq36AHyxYvd9wFlzzpmI2Qpl2NNXd40tWUkNW42Jo2DRwFv4iuSY20cRcUfsvTY7DfEPI1qTSNKDoDWw6nYbADbb1wZzPDokB+Jr38THp/DFb45xPQqxpqMs2yqgt9F9QPNu359AcAN9sOPhYzMxBXdIU8z3cj1o0Oy79xjP47KlZCBqIZi3wK9G2kPV5CpKiIbDULwczMTvK/NZEeMGNYwnMaA80xRRwgsFMzmNmMh6KtjASOK6CajRpRGdZ1Ebxxt0MjBSXlogaRXqBJMuzalezKot2kukFIrNIBuQAwjmA3rlyXscRM1AQW+OQnqDsAQd0YrtepiCeh1Kw2l8Lwl8KBSDpZQK2jZqagNbBnja2M0pABG1dMJ4g+qK1rQ6bKhDFQlrodursgYKCfihYNvp2AfNl9BB+pUMFI6uNJUEGz1uxYPfUD8NCyezXttLldIdzNCz0VLCwosEx6iGFCmrpRWwCbwEjyhOXBqNCATbeJiCxRx/UlonyXMHsMP8ACZyUZlkVfCFc26BAa0WynSqs2pCzKyjwWACTgNvglWRFkRgyONSsO4PQ/wDr5YUBjPvdjxkrLJk21BTbwq2zAjeVSO1ghqBqwa2IxoZXAJKb+mOMeFlMJCnzwHNg5wUeD8/1wH0bYMcF+D8/1wGee+HLgz5R2XUoMkcg16Ry5tMVk+Qcp6YzBUCqHaKLUsccm7arbLSGGZa82Q2V32UHGk++zIF3y9BTrEkPiNAM+hka7664wPxxnkSqzq/LiWN5FLEuPCmaj5TCj+xKj79j6b4Bhvq1KjkkJzYxRseCRM1Gwat7UsAT2B74l5qALzqgIKrmGNN8ITOI39ynT+R7YHTglNJEZYqAQvXXGJcqxI6gm0b1sHviXPEhExEci3FnDsb+9G6kt94AGj2/XAEIpzDPLpJj05mdaL5NHAcowszIXGxIuyOtV4sOZjibqJU+ksBG4Zb4ggpDR2EUdGuho9X2BrEfMSgS5sczwsTIFaXKq+q02ZJ0+LYmlO9/PEv6Y+osZHpogrk5nh6dDYGyGh5jqCe94CFm5lmeVGliYMFkUNmM1mN9i1JGoDNW24Arpi3+wPtAMrmkF1DmuWjgZdYIkc6hG6+IuLNrbims72AMVvL8SU8ktMSCrIdXEY1oUSQRFECF6Egelb2MMrlgkbEALIV0nWWLQq1DVI1EZjJuOknVNmHTAWz26ly+Q4xl8xHAbkDrmFQAhtdJrVCQvM370DQ77mL7Z+8SXLZ1Ly08amIgrMArG2FtHpZl01GlmzuD0xbeD8Cj4mMvmZHJky1wzI1G5UqmLDY2KcEbMGBxQve9xE/5VKxsCsWXjjfcAi2LMos77uhYDt12vAFsjxXM8RjH0WJgrGtcpXSd6pUQ+LobJKgeeNG9l/YlMrqldjNmXA1yvW23woOir6DCPdfIjcKyhStogjfvKSrj8HDDFqwHz/7cZQ/TM2mlWJlkk8OzB5NGVy4PfYvI9D54rWYkV2UWGXxKrOSoVLLJGwAoKBpYhBqcmsXP3lro4jM2htVJIjKTu4jWHLjyH18jtZ/YxSMzGqvQpgPCGG3MVSVB22V6jUg30b5YCRk5G1U6av5thIzR61JtYpG1fVoGAqBQDRXUfOZmGAjZ01IhAPMYUzopMatoJ8MkJbkyKuxjc7ViJHpReaU5iU55anSuil5isB8DkNEweyTJp64m51vExdhNLYthtEHalhzFbArKtxS2AQdzvgBnClAispajmMxdtyoqOdQB1PJljkrrcV79MMcOl5cxDOFK6iWRdQVumplAKvFqAsdNLEjErhSBU1GPmIpaRgxr7JuXMlefImBPe0vCRlnGZ0hvrFVohyyviYA5cBidjG9Irf8A3QcAjgvEOTm4p7ZVjkQHVuT0UoO4AW0+Sg9jW+laJHkSMfO/EWC/CrKD3kNtpHiQ0NtVUDX3o2/aYY+goJ9aI37Sq2/9JQ3574Bw47CemOvAeE4NcG+H88A2bBvgnwfn+uAzX32SLqRSpZuTK6VWxjly8jEg9tAfGeZ/hLB5U0xjxzxAahsWUZqLqf3gN9+m+NC990tS5YM5RdMpNdSrGOJ1HmdEhNeSnFC4eFZAwiMniyDsXa+hbLsu/wB0tY36CvwBnPDma3CxqrkPQOwE8IkAvsBLD+BvCYZgYjbyqdGbBBBYWYoCaPkdze3Y3e2HzlyiLcSfVKykg1/zfNDUSbonlzEX5G+14i5YGIyx6uXUWYUK/T7N0am36mKgPM/kBmXiBR5rmleLUYkVY4JGBMfPBKSgqy7yCw2oVt2GPeHZZ35EiRZhg0bBWTJZMitx4HvT1vdqO1bVh4MWkNyQ19IYmtNHTkO10aI2roT0vAzKZLdG0wtoy+XLVGZFSNoSHmaKwCQxjDG73vfcYCYsjGMIzuiQEvLriy+qEsQ0MnLjS5MuQ1NRPxE1VAqMpTx1odR4Atv9HVqPMjBsS5GUFrH3bNdwU8za7EMeWuiBzWi1AhWQkXNkXP3d9OrEmRyvirkyKLRVDN9FR9zNF152RktiVAOjVY8iB32C9oRkZnSTbLCMCTfUI2stEyNf1mXfcI3YuFPbFGMfMzUnOLGzNJKw3FSoxWZAeoIKuAR0FbdQa+jr9mVAjgDO9aZBGXF82IdZslJY1RjddzYIFg0zckLOj1SxrQDWBGzFwAwNSJ4wVJvZgQOtBdPdt7dPk5o4MyKy+aAdH2ISRupDi9UZbqCbUnetxjcjj5JytkGh4VGrSK69ASvQk+e5IsURuPpf2I4qZ8omo6pI/q3NgkkAFWu99SFWvvd98BnXvOGjiDMrEScuJ0BBKtKLiyynttI8r77DR8sZ3noNNoFurA0mxIB9WsiXuCRAG9dfljR/egjNnWVNLty4wqH/AFsuqGH+yDPJ+HrigZ2NAPq9RQC1HV1UWkbqfIiBWrf7U9LwD/CSBTuRVqTJpFNGjNO5YVv4crGOn3vXEuIBFCzAoNHKlaO2VlMUuazQZb3IMkIrsVG4rcdw2QLYbwIx0lwTy3BMQlLfs/VRS9O71sKwXVNUoD0hPimOxQl2ObzAvop0nKwm+mqu2AGRcKETBZNUgHJkfRqCU4WDMJVbtc0ZNeR8xiHm9SnTywGaEhgtWJIiEeyelHKltu5OJ0StmGkRmmZ3klRlGwDzxO2g2Pu5iDT6hQRgfJIniYwH+adbaiVlpmHXf43H4+mAH56I6yCvi8ZO9n7SXr5eV43/AIWKy0A8oYh/4a4+f3jAG5tnFlV2A2BFnuKIP9Zh2xvHszJryOWbr9Sgvz0jT/hgCS47HiqceqcB5pwb4MPBgIBg3wb4MBn3vclHOgAj1uEmdQTsV8CSoR1JMcjEUQdSr1vGR5ljCZEkkZgFKhlA0syuk4ojsw8YO3x41v3vRNzsuwYIGjzUYY9pCiyJ27mKr7Eg+uMyaBZI5IwSsXSMgA65DqkyrEVtYd4SfJl/AJEyI/MVUla5M+AS3XVCki3tVggE1/hvCMx16j/OaSRJVMJI0JJbqLEpJN9Me8H4iz6RJI6uJJbFfeOVKdetnlhSP0x7mIrVCJi/1WW8DDqGgkDCyOg5aqNuhGAJnMBhrMMags5JJr/6eB8qslgR0J7YkDKaVEfhhMAj58qhJDCwQJHKGj3lyckbBWBuixPzFZTMMiI0eqJwytqUkhVWKdXah8XhQgjqVYgdRRP6XE8Q0yCKOE6VbUH5ZawQL8UuRc1Yq4yRt2wC/vB205dMuAFX7Qws33grby5BybPXSG27guQo0bHblTKQ9pbHKK4B5kdXzslIG3XfQCa76lTMYwrH6qSLeNNJZspek+IUedkHJ2NEDVt3GOoglV1RyIS7slO+VBomTLlD9bk31bp0AJrAc0ahdGrQmXuS4yr8tm25sGofXZV7torNBttxuM4nw0M1yaY2YNJ4AWhWNvgeNgd8s79Opjaxp8WJ75hdO5CRxeNeWSaY1/pOXsXJC928JurO3XDebsjS2ztczaN4o4jRafLla1QOL5kXUbHqNwrORhaKbRKtFTTCroGjtRplYVXUEHuDjbPdJnGUyQN0CgqPLSabbqB9YOvcG99QXHuHx6yI5CA6fZuxIXTdiJmXrGSQUbYAmvha10z3fSFM5CSCpZXRhpHUrra6G24QUaI0gUuy4Bn3koTxGlVtZRBG69VmkXlqT6RxrM/9YdO9FzU4IBViUUnQ+2tU8Kwhh5crLw36zeuL37zhXECAxjeSFIkkshUDhlzErdhogXT/ANr6YouYnOoMulHbSwYUFIOhkU9hpj+ibEdmJ3OA7KUtlqAY+IH4JE8LyUe31cLKe/i9cTI5kSHluDuNMkBFMwTTLmljI6M0joF9MvROIkKKRywnxFQ0Z+IaiiMVvqQJJ/7N+mJeVzrGtLOCqo3MkWhE7vzRMD1OnMSctiRRSTAQhMYXkYuwZQklRkeIwyQOr2DsWidpLHdj57RHyoEkpFjlM6KZbvY5gxOE7FWVPleCmS4S0iHlrMIWadFpGN68uxIJUEbOqof3V6YrvEILZ5GDFmI1By6OjEWNVrQLUTQJ2vpeA8lk1li9sfEQoGlR4iaFdrJr5fLG5+xj3w7K9Psh06dW6emMAfYVYPc29gn5AfM/1x5Y273aZnVwyG/umRBt2DtQr5HAWYgYSce6xdY8esB7g1wb4fzwDVxg5wY+D88BnnvgzDCWFUQNII5Zor2qSF4ZL3/6sSCu/TvjN80Bq2AkBoRon7EoaWHT0OoFnUd9cUY6HF+99uXDTZVtYUos13dKrGJOYR3UMyhh5MT2xl7zvEhS1GmJ49hUgpuaLJ2tJVKgg3VEfELBcGbrMB+ZRkDGRmA0vKY5FdhQ2VhIhG339htg9kA8hj8cTXJkY9/CSBlmYCrP3SV9SO9kCsSyqZRIuyAgnVpJvwSuCO9eMX5aQcFeDZqmKGMNyDNKxBo1Fl2iTY9tgbG5vtgGOFPTIG1IGVb0eJW1oF+Eb3UpsDqScT4nZZI8xFKpzAMCgSXyypyau2sAUbKld+u912jvEIJBWuMosAax4bEMWolSN/Gw/Ak/InwqZvqTzIyeZFtS7EZSeIeu3L03513vAL4RxBXVZIWZJEUMWIYnKKTvQH2uSfVpKUSl2PJlSAXoAMKRAyOQRI0Yb+dy+/12TfVbRi6DE/OLl8nIwQo0aS6OHRoyvQqRGUqwHhYFQuoML/DrOhnSVFfS0QjLMkMQuSJrKtPl7vm5ZmHjhvuxH9IFa/h1DTy/rIo4TqKM1n6ZlgCeZC1W8R8z33MaLxMyHTZ/0gyQ6SANicxlNhY6iSD0oCxs+kjBltQZWBljWAgiMHc5nJMDuLB15c/0tutNFFNLWpGJl1Rtp57qf+cZSx9VmV+9ATR8ulAFzakOHIXS9sqoLjKXpRo9R3jJDeA7qQVIG2L3wPPsTFL1aOSMljXiUMuqibJCqdF307CirUrPgt9YdLMwaXUukKyg0WWOhypAwBki+TDpeDvDJNMQCnSQaBBUMDR1NYF3pF1sSKG+64Cw+803xGRdYC/RV5qmvsFLSzabGzOVhiFb7nFFnc6mDiixdpIztROppNI7BdcoHrAvpi3e8BjLnw5jLouWy0rAVrJBflRg9PHNIvTro71ipTEKevMVCAWHx2CSxq+jSrJfpKD5YB3JZcv9X8W4XvrQsxh2oXQknzb11qM+WG3zAkDMwYrIzskd+JwbU3+yHhVkobB8su3TDzPSFyAx06Ek1lQS6yRqCR95kTMyWN7zK9sRXlABIYtdfWsPCAacSAH7xVYpQPNZhW5wGje7rgYlSLMPJIZAJGoGkt5HUgL0FgGwOpF+WIPvc9nY1UZsXZ0QSLtRBvQw6UwZU6nfSL2FG2+wuQEXD4LYIpiQ6moUpGrbVsKLNZPf++qe9jjmWaBMrDLzX56ySLGdbUquDbbqH1dEHdegwGRTREWLDEbEpWntXi7/AHTt5jG2ewOSMXD4AV+NTIfm7Fh69CMY0csY630igw1GwfAulgOhsCwf6Sj5Xr3de3EvOTKTkyJIdMTN8SGiVXz5dCqO42rbAaZr9CMeO4vbDjrhs+mASzgX1OD/AABrjsev64BVg/wP4Pz/AFwGf+9+SpICEVnjWWQgnd4fBHPEB94lZNVf0PTGYZzMMpaNpI2Ijk6C9d5eJEa+4cJE49d/MY0T312Mxk2GiwJ61Ei6VWMZr7rqGW+xK7jGc5KUSLBGTFGQCqMQ1958s527HXFfWietXgI8kSnMqNYOuR4/CoupGlQ7AWQf0ofLozzJkBd2OZSJWYLR8RjSXt4gDE46fnvcKbPNcZAFqRJ4RR8Khh1/cPnuW8qxMknKOrAuOX9KVNdH4hqUGthfO3PSzd4AnmJeYeYJgTK0kosb6TNHFGDv10wFu+3c3iTw9SzIBFESZoD8QreTMx7en1oP9UHC83AyhgFidULRKQfuZPLOXNG9uZJfzFWNsJGXMchdoj4WVjRH83mMq7X50sn9/YbYDuFRkiIcmx/8MLU3Ua5EBvtd/hhuOAohcROjwwSyI6uQyOM4UEm3QgFl/XbHCJVYaknGlYdtXQJn3Rq9PT9q+g2wnPBRG+84qOcddvBnQT07aW6X8QHTqQlCfU0kEg0y6rzFUpaRG+0y7VUWYOk7DwyV2O2F2pjVioeOQ1GPgXMSg9XCn/Rc6BYDAU57ecfjscbvL9sxBz7USa8JikQnueni6bnsd8JTir63SYrzHJiaSQHltGnh0zijzFAahKPrIyNzW+AVPvr5jFyxBkZrV3lUHTEwI+qziG66LIt9cEOFRkwoSwKEEHQSAoUAyKysCUsmtO4K9trECSPqukkMeUEk08ySTZlhnN/GASYZ68VV5gP+z+ZKs6nx66Y2HBlcEapDdaWRjTUbDpe4Y4Cf7QZ4tmI31BZfo+VVCppPpB1rGGJ+7GRNKb/YUV0xXdBUKQaraNhWlwAgTUPPfLN+LHE+aMiWdVcfG6pqPRHhD5iXSdkaOFdPmDKe9Yg80gNQ0M11G16Sx8CIPlLIo3P/AMt6YCTyjpjARAHTVqBpKlKRK3o8ajKybXWo31xBn4h4SNYDFZAAo8CaozIq0O4kkzEa+WqtqxIlIYFU5rWAoCggKJYDFXfpNl1HrgPns2b1ArswcKm4UEu2571rAr+GAmZzOqVapS9807gkVy8uy7etEfhviNGNTuRzPAGdCBR1IXkWgOlrq364ezMpClQZSdIUWigf83gXfy3oXfSjiLDmyNTWOWGk1EGmt0lTQZKILMhJUHbY4B3P5Fg4jQBWTmByxLFVSRyCa61HJZABNLdbYd9ncwuVzMc61I8bdXNJZWRTRHWtB0t0pgaFViG8rNS0dB8YQAW+m9MpokSSBSbXaxfpicIXB+0CIQpVlGmILq1o421MiSNpI3KagQStjAbDwH2ohzinlmnAtoyQWUbG9viXxDf13rBU4wrhueMUizQsOYh1KN70gM1f0l3KEgkeEeYra+GcUjzMKyxEFW6i91buhruD+fXASh3wb4F9n+f64BaSfwv/ANz6euDPs1mVeLUjK4thakEWGIIsbbEVgM/98bJ9IyOqTlsGlayBoCBLcmx8hV72fmM6yjExxjUhpeHgEgWjc2RlHnqC2Tt0/AnQPfVk0kmyqlyrNqjugQEd4g536HYDqPiI74y4RE6XVotTFH3QrTyAhaCn4Y4wH8gT3wCuIw6gAXjIXmEKgNVzpyBsP6JI6bHp0xH4UQZt/Cp5KkkEgWYtWq+oKxk4lRsjJQaNbAC+Eg6doI/mSrSyk71Q37Yh5E6Q7b2okYMN+kZC2OwLTKb/AAwBSOTVEPqrJgc2hs681OFB0+fLJUL/ABxN4pKlTMolRSc+V61SnLon/ejq/MAeRxEy8YWQUFISWJdUTkHTl4S7kBvMkG/MH8fOY/J0lpQzQIlFb8WZnMjAkC90W+5NYAlxWcDnASy7Lm9q/ZnhzSi/mXPofPofeJzfbLz3O/EhuB4g0cc67dtTb/P8sRM9xHUJSJQQ6ZthY/1s0cC9vvKgN/8Ath7PZoVMwkjP/SB9T9XFBe4B33PS/wAMB7xPNazL/pDNYzRo3vryUTm/UsK9SBiFxeEO8japJWLSkGvQ73Q3sb0N97HbEjiEv2oMkVEZkA6aJ0wQQVt2IO3yPnWEcWYanLSM1vMCEBG4k0DYfma8vyD3hM0rVBKA0hjKRkm1eEKWfLFqIVxYMbfcba9JGF88xyK96lKkqdIBaLcPKwvSJgVVZVqzpD79cRYcoNP2LECyWLeOhzH1Ag7Ppgej53+M2eTUXWcjVqBaTVpR+XzESyARFMOWSJANDA0w3wHsqFlnICy6mJcA7rEsgCxqLPinlRQqi/BGtbdWF1NGqLrc0zUQBpeNZZISGq2VpROa7nThuCURQLaG7ZRIvUykLrkodoIjoA6B2J7Y8TMUykjUV0sIgfs1jaEjU2xoaXFm6vtgHM/nN2GtWHiIWPpWuPORksOvxyLe1YrcyaqQbbhaBAUEnTu3c+vbBXOSNXLseEadMe2yjMREu37RVBY74HL4ZAaBKk0AAwsdAB0I1UCcA/xYhZHUBB43qpC4HiVR060I6OHVyoQIzqwvZFIdSAN1Amj8LEsSo1KewO2IWTam1ndUB02IwCQK3V1Ktv8AjeOPjKkhQDsPDQI2DGlHQ72BupXbAEY82baRCOYx1vIQqIjCmjIZVHKnVlZDtpe/XEd9I62GUljuQRZB0lf5thd8xPCR2xKLlQgCkPJuD1YoNgAynRmItt1cBhRwOZ6odNIJ6bAn0YalXTpUpuB1G2AdkbVQYbk+Lp8YPVqqiQbDL18sGvZz2sbJOZa1q3hddR8YsUL6F1rY9gd9sV9BdDez4SoNsRe6bHdlPiU9xhjjQIl0khmAGojoWIF/4fjewwBf2p9v8znSVZjHBZqFCQtdtZ6yH57eQGNr9yX/AETD+9N/5r4+b/78fSPuT/6Ji/em/wDNfACffJGrPlAeZqMmnwnYq7IpH72rQw9VvesZnA0mhauyq1aWbHOgKqTRoNJKoHnyh1N40v3wS1Ll/EV8SEAXvU8Hl3F4zWdwImqZvAudqhXwzxtGfkXr5EYBhZNjbBfBt4NrMMcYKkCvslk0n/rF73UZKeQ1XikAuMdFaV5CdNUVEcI9AKwjjE5E7IlhFeRTq2JXWzEd/h1Nv67YZRqTw9QrkG6caYEH9kFm/vwE1FaRfuM8iEi/C+vNTaQT5kIv4BsTfplOZFWVQryTiiGXRAnJhr/tKs/LEJp6Zh4SUYELIu/hQQwICOpJYt6Bb74VDGq7aW0ppVir34ITrlffbxTEAdrGAdy8/LK3IRoaJfHFdLAhmfbr9qwFd73x7CdQRWljGrkofB05rnMykV00gDb1rbDM+cNESNKpKlGOkHeR+dmT16gFE69du+Evn2cHUzrZk1EoDTSUr7V0jgAG3QkAYCaM7zNy+XBkC3Yr7bM846hW4CRAk9lYD0ws5rUqsZUGoo3gUkqZJcxOaHoFU9qsYEyZ29gTZJI+qWxYESih+zDvt95wPM4W8kjE6bA3quUDVDLACtidPgFdSWI2G4TsvMtE1JIFAeiSK0iCVh6WGlU+rA98OZhaQeBkKApqDbAqWy9mjRU8uGx/Sfr3gjIyHdyrCnbTzK1U4hVQAAfHIiqB10oTteJMuU0qNSApqUM2uwypIQ7VZvmT6tx92M13OAYYU6qdUZMWmJFFjS4VFjUnZXYO7M37RI2OPJydBSiNnYqp3B0TXzG87j3X+/Cp8u7SF53HKiaQLV34mewnyIlKnoTHXcYS73ZfUfEToB3NnUzFvW5/zHngGpnJLqbJ1G1TZR45atupB5vfzwKzs9X59q2X8PQYLzPtVayNNqNow1LYPmdeXb0OrADPPv1utvShtY9MAsPSADzr5g74kiXYeleY3Gre17jz2YeuBkTnYdcEUyjggMNOqtJc6FO/XUdtPrv33FYAjll5jFquiNjywdNfEyMhVj0tx169cOcNyIWJ8xInMjQqgAcIBIdJUOt6yujV8AIPyGBzcXEVHLl0dkdJgyxslGxSXZqu53B3GBbnUbAA7ALe23bqf/fAWvO+1kKyRGKKOWIRrqieJY1DlSGXXFTOFNFXsHbyvFVMpJ1dzv8AjibwuIK6syxuN00ObPjUrqCAg2pN3Y3Ax3E+FcnSQSysPi/pfeU1+Y9DgGEkHyP92Po/3MsDwqKhXil/818YZwv2QmeNcxLHKuUosZVUMSq9dIuuu2pqUb2dqO/e60w/5Oi5AkEVyaeaVLnxtqJKgCibIodKwFU99GZdZcsEKj4pGLKWNRvE5Irel+IjyU+WMolecDTrDMQQy/CfE4lkXcbkyaEJ6E+EXWNX99GVaSfKqu/hnOgnSHFLrQP2kMeql+9uPQ5/qjStMrN/SUBVdJFXlyhTVussSI4ohtIJGxwAwTTzMpkYEtQ1MKI5rmR23pTRlDW5A2AvriHxYhQo6sUe9qAUkiOqN6iqXfkR23wQWW+gIsXpolRYVWVi3RVkSOixqiN7GIU/B3GogEeInQwsWpYaCVNhgCRXej6YB/JzMwXSSST95Q682RWtr8o4hYvewcexcL1VdqGENfVn+cYiPvvaBpT5nA1YZVGpQ1MN2Q6xcitta7g8sPY60DeJ2R9pJFbVr+E6wAAd44zFCOx21H5XfXAOJw+NQXDAkI7gOmx+uGXi/v1SHruKxLPDo4ix1xuI1nIFHxckiJOh+/Kxk/qjriXkeLoroGkTQjZdBqT7mWjaRj63KStbWcNZafmBVqIsy5dCSR1klbMOSf3RRPbAOwxLGT9hcbHxbbjL5dnJv9ppJNXq1eWFRQsDCDHEdH0QFST0SKTMv672Ceu9dcN5m5o7EUdyLI2xqmzOZCJVdwkZHoD3GHc4u8pWIb/TGU6gdiUykdAHajdfPbbbAR+GwUYi0cZpsuT4hZqOXNNd9za/iB5jD8MYHKHJBC/RSxDHtHLmH6Cty1kf0fxwnMppZ25IGls1tfQRQJF/3WaxXc7YIey/CFaZVZGTRIrBSSQaiWOqG5GoyH5bfMB8OQlmjUrHI8iJFfg0g6kQrJqvSWGlVJsHwRPXxjEjhnsRmJDbaYV6sx3NAigqjtaja62A7Y1tIwF+HYdB0A/DoMRGzqk1HGx09dVAX6db3OArEXuviaMBpZqHYFFHY9NJ6FR1J3F9zcHM+52NSGWd6F0ror7nYDYr+mL7BNIdhpH5n+/b5YTm/pAApY2rfqV/WxgMzi90UqklZIWQ2CGRro1dC6sdrI+eKHxiWeOYRytKHy/gUOWJQKbAUMTpHQgDbG+NxeaNLOVlbc7Jy2PW9vGMYt7bx5mXNzZibLSwq7CtSnSq0FQF60k0B364AHPKrBKQKQtORfia2OrfoaIG222OfME0NgAAKAA6edbk/PDIx7eAUGxNymbqKVSFOoLpvUSDrHwgbElb69O2+B7HDmVTU6qTp1EDUdgL2BPp64C6+zPtgQYIXWWsvBKkMcTaDLLJZPMZj03oVvsAASca77l3B4VDpGkXLtd/zj3ue2Pn5jJDIUd6dGANaWKnqCG3oqwo77H5HH0D7l3J4VET1LzX/wDmfAWbjvs5FmgBKgcKwZbvZhuCKI3GAZ92uUN3AhBvY6io1dSEJ0qT5qAcXjHYCjfyZ5T/AGdCTdklyTY0kFi1kUaomseH3ZZOq5C/m/nqv4tje9jf1xesdgKL/Jjk9Rb6Omo9Tb36n4tie579+uPJvdfk2FNloyNuuonwjSo1XdBdgLofhi947AUBfdPkRt9GTv3k79fv98OfyYZO7+jx3d/e61pvr5YveOwFDX3XZIEEZdNtNbv934fvdse/yX5P/Z06V1fpq118X7W+L3jsBRW92OTN3Ap1ar8Um+ogtfi7kC/libkfYqGE6oowh8xZ/UnFtx2AANwYnqThtOAV02xY8dgK8nBK6bYWeFN5nB7HYCvNwK+uEy+z4ZCjbowIZTdEHqCO4xY8dgM9/ki4f/ssf5yf72O/kiyH+yx/nJ/vY0LHYDPf5Ish/ssf5yf72FH3TZGtP0ZK8rkr/wDb1ONAx2AoH8k+RuzlkJ+cn+9i18C4HFlYhFCgjjWyFF0LJY9STuSTgpjsB//Z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6869" name="Picture 4" descr="http://t1.gstatic.com/images?q=tbn:ANd9GcT325hqXknwgVtvtrYcaJK0L7vOugeYXaiCC4EGDmjM4aJ-qHrcM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2670175"/>
            <a:ext cx="238125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1600200" y="1909763"/>
            <a:ext cx="7315200" cy="3754437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800" dirty="0" smtClean="0">
                <a:solidFill>
                  <a:srgbClr val="C00000"/>
                </a:solidFill>
                <a:cs typeface="Arial" pitchFamily="34" charset="0"/>
              </a:rPr>
              <a:t>R</a:t>
            </a:r>
            <a:r>
              <a:rPr lang="en-US" sz="2800" dirty="0" smtClean="0">
                <a:solidFill>
                  <a:srgbClr val="003399"/>
                </a:solidFill>
                <a:cs typeface="Arial" pitchFamily="34" charset="0"/>
              </a:rPr>
              <a:t>elevant (to stakeholders)</a:t>
            </a:r>
          </a:p>
          <a:p>
            <a:pPr eaLnBrk="1" hangingPunct="1">
              <a:spcBef>
                <a:spcPct val="0"/>
              </a:spcBef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800" dirty="0" smtClean="0">
                <a:solidFill>
                  <a:srgbClr val="C00000"/>
                </a:solidFill>
                <a:cs typeface="Arial" pitchFamily="34" charset="0"/>
              </a:rPr>
              <a:t>R</a:t>
            </a:r>
            <a:r>
              <a:rPr lang="en-US" sz="2800" dirty="0" smtClean="0">
                <a:solidFill>
                  <a:srgbClr val="003399"/>
                </a:solidFill>
                <a:cs typeface="Arial" pitchFamily="34" charset="0"/>
              </a:rPr>
              <a:t>apid and </a:t>
            </a:r>
            <a:r>
              <a:rPr lang="en-US" sz="2800" dirty="0">
                <a:solidFill>
                  <a:srgbClr val="003399"/>
                </a:solidFill>
                <a:cs typeface="Arial" pitchFamily="34" charset="0"/>
              </a:rPr>
              <a:t>Recursive—iterative; ongoing </a:t>
            </a:r>
            <a:r>
              <a:rPr lang="en-US" sz="2800" dirty="0" smtClean="0">
                <a:solidFill>
                  <a:srgbClr val="003399"/>
                </a:solidFill>
                <a:cs typeface="Arial" pitchFamily="34" charset="0"/>
              </a:rPr>
              <a:t>learning</a:t>
            </a:r>
          </a:p>
          <a:p>
            <a:pPr eaLnBrk="1" hangingPunct="1">
              <a:spcBef>
                <a:spcPct val="0"/>
              </a:spcBef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800" dirty="0" smtClean="0">
                <a:solidFill>
                  <a:srgbClr val="C00000"/>
                </a:solidFill>
                <a:cs typeface="Arial" pitchFamily="34" charset="0"/>
              </a:rPr>
              <a:t>R</a:t>
            </a:r>
            <a:r>
              <a:rPr lang="en-US" sz="2800" dirty="0" smtClean="0">
                <a:solidFill>
                  <a:srgbClr val="003399"/>
                </a:solidFill>
                <a:cs typeface="Arial" pitchFamily="34" charset="0"/>
              </a:rPr>
              <a:t>igorous (redefined to include robustness and replication)</a:t>
            </a:r>
          </a:p>
          <a:p>
            <a:pPr eaLnBrk="1" hangingPunct="1">
              <a:spcBef>
                <a:spcPct val="0"/>
              </a:spcBef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800" dirty="0" smtClean="0">
                <a:solidFill>
                  <a:srgbClr val="C00000"/>
                </a:solidFill>
                <a:cs typeface="Arial" pitchFamily="34" charset="0"/>
              </a:rPr>
              <a:t>R</a:t>
            </a:r>
            <a:r>
              <a:rPr lang="en-US" sz="2800" dirty="0" smtClean="0">
                <a:solidFill>
                  <a:srgbClr val="003399"/>
                </a:solidFill>
                <a:cs typeface="Arial" pitchFamily="34" charset="0"/>
              </a:rPr>
              <a:t>esources Reported</a:t>
            </a:r>
          </a:p>
          <a:p>
            <a:pPr eaLnBrk="1" hangingPunct="1">
              <a:spcBef>
                <a:spcPct val="0"/>
              </a:spcBef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800" dirty="0" smtClean="0">
                <a:solidFill>
                  <a:srgbClr val="C00000"/>
                </a:solidFill>
                <a:cs typeface="Arial" pitchFamily="34" charset="0"/>
              </a:rPr>
              <a:t>R</a:t>
            </a:r>
            <a:r>
              <a:rPr lang="en-US" sz="2800" dirty="0" smtClean="0">
                <a:solidFill>
                  <a:srgbClr val="003399"/>
                </a:solidFill>
                <a:cs typeface="Arial" pitchFamily="34" charset="0"/>
              </a:rPr>
              <a:t>eplication</a:t>
            </a:r>
          </a:p>
          <a:p>
            <a:pPr eaLnBrk="1" hangingPunct="1">
              <a:spcBef>
                <a:spcPct val="0"/>
              </a:spcBef>
              <a:spcAft>
                <a:spcPts val="1800"/>
              </a:spcAft>
              <a:buFont typeface="Wingdings" pitchFamily="2" charset="2"/>
              <a:buChar char="§"/>
            </a:pPr>
            <a:endParaRPr lang="en-US" sz="2800" dirty="0" smtClean="0">
              <a:solidFill>
                <a:srgbClr val="003399"/>
              </a:solidFill>
              <a:cs typeface="Arial" pitchFamily="34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ts val="1800"/>
              </a:spcAft>
              <a:buNone/>
            </a:pPr>
            <a:r>
              <a:rPr lang="en-US" sz="1400" dirty="0">
                <a:solidFill>
                  <a:srgbClr val="003399"/>
                </a:solidFill>
                <a:cs typeface="Arial" pitchFamily="34" charset="0"/>
              </a:rPr>
              <a:t>Peek, Kessler, Glasgow, Klesges, Purcell, </a:t>
            </a:r>
            <a:r>
              <a:rPr lang="en-US" sz="1400" dirty="0" err="1">
                <a:solidFill>
                  <a:srgbClr val="003399"/>
                </a:solidFill>
                <a:cs typeface="Arial" pitchFamily="34" charset="0"/>
              </a:rPr>
              <a:t>Stange</a:t>
            </a:r>
            <a:r>
              <a:rPr lang="en-US" sz="1400" dirty="0">
                <a:solidFill>
                  <a:srgbClr val="003399"/>
                </a:solidFill>
                <a:cs typeface="Arial" pitchFamily="34" charset="0"/>
              </a:rPr>
              <a:t>. Submitted—available by </a:t>
            </a:r>
            <a:r>
              <a:rPr lang="en-US" sz="1400" dirty="0" smtClean="0">
                <a:solidFill>
                  <a:srgbClr val="003399"/>
                </a:solidFill>
                <a:cs typeface="Arial" pitchFamily="34" charset="0"/>
              </a:rPr>
              <a:t>request</a:t>
            </a:r>
            <a:endParaRPr lang="en-US" sz="1400" dirty="0">
              <a:solidFill>
                <a:srgbClr val="003399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600200" y="414338"/>
            <a:ext cx="7315200" cy="1143000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Types of Evidence Needed:</a:t>
            </a:r>
            <a:br>
              <a:rPr 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 New “Bold Standard”? The 5 R’s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350838"/>
            <a:ext cx="8961437" cy="11430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28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ＭＳ Ｐゴシック" pitchFamily="34" charset="-128"/>
                <a:cs typeface="Arial" pitchFamily="34" charset="0"/>
              </a:rPr>
              <a:t>The Trans-NIH D&amp;I Funding Announcement</a:t>
            </a:r>
            <a:br>
              <a:rPr lang="en-US" sz="28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ＭＳ Ｐゴシック" pitchFamily="34" charset="-128"/>
                <a:cs typeface="Arial" pitchFamily="34" charset="0"/>
              </a:rPr>
            </a:br>
            <a:r>
              <a:rPr lang="en-US" sz="28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ＭＳ Ｐゴシック" pitchFamily="34" charset="-128"/>
                <a:cs typeface="Arial" pitchFamily="34" charset="0"/>
              </a:rPr>
              <a:t>(International Investigators Eligible)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334963" y="1852613"/>
            <a:ext cx="8191500" cy="4770437"/>
          </a:xfrm>
        </p:spPr>
        <p:txBody>
          <a:bodyPr>
            <a:normAutofit/>
          </a:bodyPr>
          <a:lstStyle/>
          <a:p>
            <a:pPr marL="347663" indent="-347663" eaLnBrk="1" hangingPunct="1">
              <a:spcAft>
                <a:spcPts val="1200"/>
              </a:spcAft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1800" dirty="0" smtClean="0">
                <a:solidFill>
                  <a:srgbClr val="003399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R01 - PAR 13-055 ($500k per annum up to five years)                 </a:t>
            </a:r>
            <a:br>
              <a:rPr lang="en-US" sz="1800" dirty="0" smtClean="0">
                <a:solidFill>
                  <a:srgbClr val="003399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</a:br>
            <a:r>
              <a:rPr lang="en-US" sz="1800" dirty="0" smtClean="0">
                <a:solidFill>
                  <a:srgbClr val="003399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R03 - PAR 13-056 ($50K per annum up to two years) </a:t>
            </a:r>
            <a:br>
              <a:rPr lang="en-US" sz="1800" dirty="0" smtClean="0">
                <a:solidFill>
                  <a:srgbClr val="003399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</a:br>
            <a:r>
              <a:rPr lang="en-US" sz="1800" dirty="0" smtClean="0">
                <a:solidFill>
                  <a:srgbClr val="003399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R21 - PAR 13-054 ($275K up to two years)</a:t>
            </a:r>
          </a:p>
          <a:p>
            <a:pPr marL="347663" indent="-347663" eaLnBrk="1" hangingPunct="1">
              <a:spcAft>
                <a:spcPts val="1200"/>
              </a:spcAft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1800" dirty="0" smtClean="0">
                <a:solidFill>
                  <a:srgbClr val="003399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Participating Institutes: NIMH, NCI, NIDA, NIAAA, </a:t>
            </a:r>
            <a:br>
              <a:rPr lang="en-US" sz="1800" dirty="0" smtClean="0">
                <a:solidFill>
                  <a:srgbClr val="003399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</a:br>
            <a:r>
              <a:rPr lang="en-US" sz="1800" dirty="0" smtClean="0">
                <a:solidFill>
                  <a:srgbClr val="003399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NIAID, NHLBI, NINR, NIDDK, NINDS, NIDCD, </a:t>
            </a:r>
            <a:br>
              <a:rPr lang="en-US" sz="1800" dirty="0" smtClean="0">
                <a:solidFill>
                  <a:srgbClr val="003399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</a:br>
            <a:r>
              <a:rPr lang="en-US" sz="1800" dirty="0" smtClean="0">
                <a:solidFill>
                  <a:srgbClr val="003399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NIDCR, NCCAM, NHGRI*, NIA* &amp; Office of Behavioral </a:t>
            </a:r>
            <a:br>
              <a:rPr lang="en-US" sz="1800" dirty="0" smtClean="0">
                <a:solidFill>
                  <a:srgbClr val="003399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</a:br>
            <a:r>
              <a:rPr lang="en-US" sz="1800" dirty="0" smtClean="0">
                <a:solidFill>
                  <a:srgbClr val="003399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&amp; Social Sciences Research</a:t>
            </a:r>
          </a:p>
          <a:p>
            <a:pPr marL="347663" indent="-347663" eaLnBrk="1" hangingPunct="1">
              <a:spcAft>
                <a:spcPts val="1200"/>
              </a:spcAft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1800" dirty="0" smtClean="0">
                <a:solidFill>
                  <a:srgbClr val="003399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Standing review committee, Dissemination and Implementation </a:t>
            </a:r>
            <a:br>
              <a:rPr lang="en-US" sz="1800" dirty="0" smtClean="0">
                <a:solidFill>
                  <a:srgbClr val="003399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</a:br>
            <a:r>
              <a:rPr lang="en-US" sz="1800" dirty="0" smtClean="0">
                <a:solidFill>
                  <a:srgbClr val="003399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Health Research</a:t>
            </a:r>
          </a:p>
          <a:p>
            <a:pPr marL="347663" indent="-347663" eaLnBrk="1" hangingPunct="1">
              <a:spcAft>
                <a:spcPts val="1200"/>
              </a:spcAft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1800" dirty="0" smtClean="0">
                <a:solidFill>
                  <a:srgbClr val="003399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Three submission dates per year:  February, June, October</a:t>
            </a:r>
          </a:p>
          <a:p>
            <a:pPr marL="347663" indent="-347663" eaLnBrk="1" hangingPunct="1">
              <a:spcAft>
                <a:spcPts val="1200"/>
              </a:spcAft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1800" dirty="0" smtClean="0">
                <a:solidFill>
                  <a:srgbClr val="003399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New Institute Added  to PAR in 2013</a:t>
            </a:r>
          </a:p>
          <a:p>
            <a:pPr marL="347663" indent="-347663" eaLnBrk="1" hangingPunct="1"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Tx/>
              <a:buNone/>
              <a:defRPr/>
            </a:pPr>
            <a:r>
              <a:rPr lang="en-US" sz="1600" dirty="0" smtClean="0">
                <a:solidFill>
                  <a:srgbClr val="003399"/>
                </a:solidFill>
                <a:latin typeface="Arial" pitchFamily="34" charset="0"/>
                <a:ea typeface="ＭＳ Ｐゴシック" charset="-128"/>
                <a:cs typeface="Arial" pitchFamily="34" charset="0"/>
                <a:hlinkClick r:id="rId2"/>
              </a:rPr>
              <a:t>NIH D&amp;I Funding Announcements: http://cancercontrol.cancer.gov/funding_apply.html#is</a:t>
            </a:r>
            <a:endParaRPr lang="en-US" sz="1600" dirty="0">
              <a:solidFill>
                <a:srgbClr val="003399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pic>
        <p:nvPicPr>
          <p:cNvPr id="4" name="Picture 3" descr="Trans-NIH_D&amp;I_PAR_Factsheet_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19098">
            <a:off x="6844739" y="1795048"/>
            <a:ext cx="1892312" cy="2465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6550" y="269875"/>
            <a:ext cx="7162800" cy="1325563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3600" dirty="0" smtClean="0">
                <a:solidFill>
                  <a:srgbClr val="003399"/>
                </a:solidFill>
              </a:rPr>
              <a:t>  </a:t>
            </a:r>
            <a:r>
              <a:rPr lang="en-US" sz="36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Science Funding Opportunities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1530350" y="1741488"/>
            <a:ext cx="7315200" cy="4486275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ingdings" pitchFamily="2" charset="2"/>
              <a:buChar char="§"/>
            </a:pPr>
            <a:r>
              <a:rPr lang="en-US" i="1" dirty="0" smtClean="0">
                <a:solidFill>
                  <a:srgbClr val="003399"/>
                </a:solidFill>
                <a:ea typeface="ＭＳ Ｐゴシック" pitchFamily="34" charset="-128"/>
              </a:rPr>
              <a:t>PCORI—and “true” patient/family-centered research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ingdings" pitchFamily="2" charset="2"/>
              <a:buChar char="§"/>
            </a:pPr>
            <a:r>
              <a:rPr lang="en-US" i="1" dirty="0" smtClean="0">
                <a:solidFill>
                  <a:srgbClr val="003399"/>
                </a:solidFill>
                <a:ea typeface="ＭＳ Ｐゴシック" pitchFamily="34" charset="-128"/>
              </a:rPr>
              <a:t>“Team Science” and collaborative approaches to care transformation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ingdings" pitchFamily="2" charset="2"/>
              <a:buChar char="§"/>
            </a:pPr>
            <a:r>
              <a:rPr lang="en-US" dirty="0" smtClean="0">
                <a:solidFill>
                  <a:srgbClr val="003399"/>
                </a:solidFill>
                <a:ea typeface="ＭＳ Ｐゴシック" pitchFamily="34" charset="-128"/>
              </a:rPr>
              <a:t>Guidelines implementation, especially across networks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ingdings" pitchFamily="2" charset="2"/>
              <a:buChar char="§"/>
            </a:pPr>
            <a:r>
              <a:rPr lang="en-US" i="1" dirty="0" smtClean="0">
                <a:solidFill>
                  <a:srgbClr val="003399"/>
                </a:solidFill>
                <a:ea typeface="ＭＳ Ｐゴシック" pitchFamily="34" charset="-128"/>
              </a:rPr>
              <a:t>Patient Health Records—patient portal to EHR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ingdings" pitchFamily="2" charset="2"/>
              <a:buChar char="§"/>
            </a:pPr>
            <a:r>
              <a:rPr lang="en-US" i="1" dirty="0" smtClean="0">
                <a:solidFill>
                  <a:srgbClr val="003399"/>
                </a:solidFill>
                <a:ea typeface="ＭＳ Ｐゴシック" pitchFamily="34" charset="-128"/>
              </a:rPr>
              <a:t>Collection and meaningful use of patient report measures for care and research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ingdings" pitchFamily="2" charset="2"/>
              <a:buChar char="§"/>
            </a:pPr>
            <a:r>
              <a:rPr lang="en-US" dirty="0" smtClean="0">
                <a:solidFill>
                  <a:srgbClr val="003399"/>
                </a:solidFill>
                <a:ea typeface="ＭＳ Ｐゴシック" pitchFamily="34" charset="-128"/>
              </a:rPr>
              <a:t>Efficiency, CEA and CER on care planning,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277" y="-65455"/>
            <a:ext cx="7315200" cy="846993"/>
          </a:xfrm>
        </p:spPr>
        <p:txBody>
          <a:bodyPr/>
          <a:lstStyle/>
          <a:p>
            <a:pPr algn="ctr"/>
            <a:r>
              <a:rPr lang="en-US" sz="2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Tested Intervention Programs (RTIPs)</a:t>
            </a:r>
            <a:br>
              <a:rPr lang="en-US" sz="2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dirty="0" smtClean="0">
                <a:solidFill>
                  <a:schemeClr val="accent2"/>
                </a:solidFill>
                <a:hlinkClick r:id="rId3"/>
              </a:rPr>
              <a:t>http://rtips.cancer.gov/rtips/index.do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endParaRPr lang="en-US" sz="1800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6" r="13716"/>
          <a:stretch/>
        </p:blipFill>
        <p:spPr>
          <a:xfrm>
            <a:off x="125047" y="836003"/>
            <a:ext cx="5767753" cy="599795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31" y="1102512"/>
            <a:ext cx="3200847" cy="1162212"/>
          </a:xfrm>
          <a:prstGeom prst="rect">
            <a:avLst/>
          </a:prstGeom>
        </p:spPr>
      </p:pic>
      <p:pic>
        <p:nvPicPr>
          <p:cNvPr id="76803" name="Picture 3" descr="New Moves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59"/>
          <a:stretch/>
        </p:blipFill>
        <p:spPr bwMode="auto">
          <a:xfrm>
            <a:off x="237279" y="2865804"/>
            <a:ext cx="3565538" cy="56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6" y="3513947"/>
            <a:ext cx="2333436" cy="1497856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125" y="5545889"/>
            <a:ext cx="2086266" cy="1095528"/>
          </a:xfrm>
          <a:prstGeom prst="rect">
            <a:avLst/>
          </a:prstGeom>
        </p:spPr>
      </p:pic>
      <p:pic>
        <p:nvPicPr>
          <p:cNvPr id="76805" name="Picture 5" descr="dine healthy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225"/>
          <a:stretch/>
        </p:blipFill>
        <p:spPr bwMode="auto">
          <a:xfrm>
            <a:off x="1299198" y="5665027"/>
            <a:ext cx="1581813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9" r="13391"/>
          <a:stretch/>
        </p:blipFill>
        <p:spPr>
          <a:xfrm>
            <a:off x="4285753" y="921269"/>
            <a:ext cx="4530150" cy="440755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" r="58384" b="77557"/>
          <a:stretch/>
        </p:blipFill>
        <p:spPr>
          <a:xfrm>
            <a:off x="2486039" y="4772809"/>
            <a:ext cx="1956021" cy="77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8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64906"/>
            <a:ext cx="8255725" cy="1143000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TESTED INTERVENTION PROGRAMS (RTIPS</a:t>
            </a:r>
            <a:endParaRPr lang="en-US" sz="2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871" y="1301907"/>
            <a:ext cx="8462727" cy="4486275"/>
          </a:xfrm>
        </p:spPr>
        <p:txBody>
          <a:bodyPr/>
          <a:lstStyle/>
          <a:p>
            <a:pPr marL="0" lvl="0" indent="0">
              <a:spcBef>
                <a:spcPct val="0"/>
              </a:spcBef>
              <a:buNone/>
            </a:pPr>
            <a:r>
              <a:rPr lang="en-US" sz="2000" b="1" dirty="0" smtClean="0">
                <a:solidFill>
                  <a:srgbClr val="003399"/>
                </a:solidFill>
              </a:rPr>
              <a:t>Criteria for Inclusion on RTIPs</a:t>
            </a:r>
            <a:endParaRPr lang="en-US" sz="2000" b="1" dirty="0" smtClean="0">
              <a:solidFill>
                <a:schemeClr val="accent2"/>
              </a:solidFill>
              <a:ea typeface="Calibri" pitchFamily="34" charset="0"/>
              <a:cs typeface="Times New Roman" pitchFamily="18" charset="0"/>
            </a:endParaRPr>
          </a:p>
          <a:p>
            <a:pPr marL="171450" lvl="0" indent="-171450">
              <a:spcBef>
                <a:spcPct val="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  <a:ea typeface="Calibri" pitchFamily="34" charset="0"/>
                <a:cs typeface="Times New Roman" pitchFamily="18" charset="0"/>
              </a:rPr>
              <a:t>Intervention </a:t>
            </a:r>
            <a:r>
              <a:rPr lang="en-US" sz="2000" dirty="0">
                <a:solidFill>
                  <a:schemeClr val="accent2"/>
                </a:solidFill>
                <a:ea typeface="Calibri" pitchFamily="34" charset="0"/>
                <a:cs typeface="Times New Roman" pitchFamily="18" charset="0"/>
              </a:rPr>
              <a:t>outcome finding(s) must be published in a peer-reviewed journal</a:t>
            </a:r>
            <a:r>
              <a:rPr lang="en-US" sz="2000" dirty="0" smtClean="0">
                <a:solidFill>
                  <a:schemeClr val="accent2"/>
                </a:solidFill>
                <a:ea typeface="Calibri" pitchFamily="34" charset="0"/>
                <a:cs typeface="Times New Roman" pitchFamily="18" charset="0"/>
              </a:rPr>
              <a:t>.</a:t>
            </a:r>
          </a:p>
          <a:p>
            <a:pPr marL="171450" lvl="0" indent="-171450">
              <a:spcBef>
                <a:spcPct val="0"/>
              </a:spcBef>
              <a:buFont typeface="Arial" pitchFamily="34" charset="0"/>
              <a:buChar char="•"/>
            </a:pP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sym typeface="Wingdings" pitchFamily="2" charset="2"/>
            </a:endParaRPr>
          </a:p>
          <a:p>
            <a:pPr marL="171450" lvl="0" indent="-171450">
              <a:spcBef>
                <a:spcPct val="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ea typeface="Calibri" pitchFamily="34" charset="0"/>
                <a:cs typeface="Times New Roman" pitchFamily="18" charset="0"/>
              </a:rPr>
              <a:t>The study must have produced one or more positive behavioral and/or psychosocial outcomes (p ≤ .05) among individuals, communities, or populations</a:t>
            </a:r>
            <a:r>
              <a:rPr lang="en-US" sz="2000" dirty="0" smtClean="0">
                <a:solidFill>
                  <a:schemeClr val="accent2"/>
                </a:solidFill>
                <a:ea typeface="Calibri" pitchFamily="34" charset="0"/>
                <a:cs typeface="Times New Roman" pitchFamily="18" charset="0"/>
              </a:rPr>
              <a:t>.</a:t>
            </a:r>
          </a:p>
          <a:p>
            <a:pPr marL="171450" lvl="0" indent="-171450">
              <a:spcBef>
                <a:spcPct val="0"/>
              </a:spcBef>
              <a:buFont typeface="Arial" pitchFamily="34" charset="0"/>
              <a:buChar char="•"/>
            </a:pP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sym typeface="Wingdings" pitchFamily="2" charset="2"/>
            </a:endParaRPr>
          </a:p>
          <a:p>
            <a:pPr marL="171450" lvl="0" indent="-171450">
              <a:spcBef>
                <a:spcPct val="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ea typeface="Calibri" pitchFamily="34" charset="0"/>
                <a:cs typeface="Times New Roman" pitchFamily="18" charset="0"/>
              </a:rPr>
              <a:t>Evidence of these outcomes has been demonstrated in at least one study using an experimental or quasi-experimental design. The intervention must have messages, materials, and/or other components that include English and can be disseminated in a </a:t>
            </a:r>
            <a:r>
              <a:rPr lang="en-US" sz="2000" dirty="0">
                <a:solidFill>
                  <a:schemeClr val="accent2"/>
                </a:solidFill>
                <a:ea typeface="Calibri" pitchFamily="34" charset="0"/>
                <a:cs typeface="Times New Roman" pitchFamily="18" charset="0"/>
                <a:sym typeface="Wingdings" pitchFamily="2" charset="2"/>
              </a:rPr>
              <a:t>U.S. community or clinical setting</a:t>
            </a:r>
            <a:r>
              <a:rPr lang="en-US" sz="2000" dirty="0" smtClean="0">
                <a:solidFill>
                  <a:schemeClr val="accent2"/>
                </a:solidFill>
                <a:ea typeface="Calibri" pitchFamily="34" charset="0"/>
                <a:cs typeface="Times New Roman" pitchFamily="18" charset="0"/>
                <a:sym typeface="Wingdings" pitchFamily="2" charset="2"/>
              </a:rPr>
              <a:t>.</a:t>
            </a:r>
          </a:p>
          <a:p>
            <a:pPr marL="0" lvl="0" indent="0">
              <a:spcBef>
                <a:spcPct val="0"/>
              </a:spcBef>
              <a:buNone/>
            </a:pP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sym typeface="Wingdings" pitchFamily="2" charset="2"/>
            </a:endParaRPr>
          </a:p>
          <a:p>
            <a:pPr marL="171450" lvl="0" indent="-171450">
              <a:spcBef>
                <a:spcPct val="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ea typeface="Calibri" pitchFamily="34" charset="0"/>
                <a:cs typeface="Times New Roman" pitchFamily="18" charset="0"/>
              </a:rPr>
              <a:t>The intervention has been conducted within the past 10 years</a:t>
            </a:r>
            <a:r>
              <a:rPr lang="en-US" sz="2000" dirty="0" smtClean="0">
                <a:solidFill>
                  <a:schemeClr val="accent2"/>
                </a:solidFill>
                <a:ea typeface="Calibri" pitchFamily="34" charset="0"/>
                <a:cs typeface="Times New Roman" pitchFamily="18" charset="0"/>
              </a:rPr>
              <a:t>.</a:t>
            </a:r>
            <a:endParaRPr lang="en-US" sz="2000" dirty="0">
              <a:solidFill>
                <a:schemeClr val="accent2"/>
              </a:solidFill>
              <a:ea typeface="Calibri" pitchFamily="34" charset="0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14358" y="4986278"/>
            <a:ext cx="658396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 smtClean="0">
                <a:solidFill>
                  <a:srgbClr val="C00000"/>
                </a:solidFill>
                <a:latin typeface="+mn-lt"/>
              </a:rPr>
              <a:t>How You Can Get Involved: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accent2"/>
                </a:solidFill>
                <a:latin typeface="+mn-lt"/>
              </a:rPr>
              <a:t>Submit </a:t>
            </a:r>
            <a:r>
              <a:rPr lang="en-US" sz="1400" dirty="0">
                <a:solidFill>
                  <a:schemeClr val="accent2"/>
                </a:solidFill>
                <a:latin typeface="+mn-lt"/>
              </a:rPr>
              <a:t>your intervention for RTIPs </a:t>
            </a:r>
            <a:r>
              <a:rPr lang="en-US" sz="1400" dirty="0" smtClean="0">
                <a:solidFill>
                  <a:schemeClr val="accent2"/>
                </a:solidFill>
                <a:latin typeface="+mn-lt"/>
              </a:rPr>
              <a:t>consideration: </a:t>
            </a:r>
            <a:r>
              <a:rPr lang="en-US" sz="1400" u="sng" dirty="0" smtClean="0">
                <a:solidFill>
                  <a:schemeClr val="accent2"/>
                </a:solidFill>
                <a:latin typeface="+mn-lt"/>
                <a:hlinkClick r:id="rId3"/>
              </a:rPr>
              <a:t>http</a:t>
            </a:r>
            <a:r>
              <a:rPr lang="en-US" sz="1400" u="sng" dirty="0">
                <a:solidFill>
                  <a:schemeClr val="accent2"/>
                </a:solidFill>
                <a:latin typeface="+mn-lt"/>
                <a:hlinkClick r:id="rId3"/>
              </a:rPr>
              <a:t>://rtips.cancer.gov/rtips/register/index.do</a:t>
            </a:r>
            <a:r>
              <a:rPr lang="en-US" sz="1400" dirty="0">
                <a:solidFill>
                  <a:schemeClr val="accent2"/>
                </a:solidFill>
                <a:latin typeface="+mn-lt"/>
              </a:rPr>
              <a:t/>
            </a:r>
            <a:br>
              <a:rPr lang="en-US" sz="1400" dirty="0">
                <a:solidFill>
                  <a:schemeClr val="accent2"/>
                </a:solidFill>
                <a:latin typeface="+mn-lt"/>
              </a:rPr>
            </a:br>
            <a:endParaRPr lang="en-US" sz="1400" dirty="0">
              <a:solidFill>
                <a:schemeClr val="accent2"/>
              </a:solidFill>
              <a:latin typeface="+mn-lt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2"/>
                </a:solidFill>
                <a:latin typeface="+mn-lt"/>
              </a:rPr>
              <a:t>Contact the RTIPs team for questions, comments, additional </a:t>
            </a:r>
            <a:r>
              <a:rPr lang="en-US" sz="1400" dirty="0" smtClean="0">
                <a:solidFill>
                  <a:schemeClr val="accent2"/>
                </a:solidFill>
                <a:latin typeface="+mn-lt"/>
              </a:rPr>
              <a:t>information: </a:t>
            </a:r>
            <a:r>
              <a:rPr lang="en-US" sz="1400" u="sng" dirty="0" smtClean="0">
                <a:solidFill>
                  <a:schemeClr val="accent2"/>
                </a:solidFill>
                <a:latin typeface="+mn-lt"/>
                <a:hlinkClick r:id="rId4"/>
              </a:rPr>
              <a:t>http</a:t>
            </a:r>
            <a:r>
              <a:rPr lang="en-US" sz="1400" u="sng" dirty="0">
                <a:solidFill>
                  <a:schemeClr val="accent2"/>
                </a:solidFill>
                <a:latin typeface="+mn-lt"/>
                <a:hlinkClick r:id="rId4"/>
              </a:rPr>
              <a:t>://rtips.cancer.gov/rtips/contact.do</a:t>
            </a:r>
            <a:r>
              <a:rPr lang="en-US" sz="1400" dirty="0">
                <a:solidFill>
                  <a:schemeClr val="accent2"/>
                </a:solidFill>
                <a:latin typeface="+mn-lt"/>
              </a:rPr>
              <a:t/>
            </a:r>
            <a:br>
              <a:rPr lang="en-US" sz="1400" dirty="0">
                <a:solidFill>
                  <a:schemeClr val="accent2"/>
                </a:solidFill>
                <a:latin typeface="+mn-lt"/>
              </a:rPr>
            </a:br>
            <a:endParaRPr lang="en-US" sz="1400" dirty="0">
              <a:solidFill>
                <a:schemeClr val="accent2"/>
              </a:solidFill>
              <a:latin typeface="+mn-lt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2"/>
                </a:solidFill>
                <a:latin typeface="+mn-lt"/>
              </a:rPr>
              <a:t>Coming to RTIPs in 2013-2014:  More user interactive web-based interventions.</a:t>
            </a:r>
          </a:p>
        </p:txBody>
      </p:sp>
      <p:pic>
        <p:nvPicPr>
          <p:cNvPr id="6" name="Picture 2" descr="http://www.corktri.com/wp-content/uploads/2012/01/uncle-sam-we-want-you1.jp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109" y="4986278"/>
            <a:ext cx="2508931" cy="1847662"/>
          </a:xfrm>
          <a:prstGeom prst="rect">
            <a:avLst/>
          </a:prstGeom>
          <a:noFill/>
        </p:spPr>
      </p:pic>
      <p:pic>
        <p:nvPicPr>
          <p:cNvPr id="1026" name="Picture 2" descr="https://encrypted-tbn0.gstatic.com/images?q=tbn:ANd9GcRDpumCk0Dc6l2iqtI9lh3_e_W5P-qxEJUglw3naVBKoljKi-kN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0"/>
          <a:stretch/>
        </p:blipFill>
        <p:spPr bwMode="auto">
          <a:xfrm rot="3612555">
            <a:off x="7010396" y="52175"/>
            <a:ext cx="2143125" cy="148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02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 l="29336" t="12380" r="13050" b="6250"/>
          <a:stretch>
            <a:fillRect/>
          </a:stretch>
        </p:blipFill>
        <p:spPr bwMode="auto">
          <a:xfrm>
            <a:off x="1210686" y="990601"/>
            <a:ext cx="6707579" cy="533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331788" y="314325"/>
            <a:ext cx="8570912" cy="450850"/>
          </a:xfrm>
          <a:prstGeom prst="rect">
            <a:avLst/>
          </a:prstGeom>
        </p:spPr>
        <p:txBody>
          <a:bodyPr lIns="91425" tIns="45713" rIns="91425" bIns="45713"/>
          <a:lstStyle/>
          <a:p>
            <a:pPr defTabSz="91425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cap="all" spc="200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 l="1351" t="21511" r="51585" b="22072"/>
          <a:stretch>
            <a:fillRect/>
          </a:stretch>
        </p:blipFill>
        <p:spPr bwMode="auto">
          <a:xfrm>
            <a:off x="152400" y="2133600"/>
            <a:ext cx="3416300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26"/>
          <p:cNvSpPr>
            <a:spLocks noChangeArrowheads="1"/>
          </p:cNvSpPr>
          <p:nvPr/>
        </p:nvSpPr>
        <p:spPr bwMode="auto">
          <a:xfrm>
            <a:off x="6350" y="5165725"/>
            <a:ext cx="49657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5" tIns="45713" rIns="91425" bIns="45713">
            <a:spAutoFit/>
          </a:bodyPr>
          <a:lstStyle/>
          <a:p>
            <a:pPr defTabSz="912813"/>
            <a:r>
              <a:rPr lang="en-US" sz="1600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http://re-aim.org/resources_and_tools/index.html</a:t>
            </a:r>
          </a:p>
        </p:txBody>
      </p:sp>
      <p:sp>
        <p:nvSpPr>
          <p:cNvPr id="40967" name="Rectangle 26"/>
          <p:cNvSpPr>
            <a:spLocks noChangeArrowheads="1"/>
          </p:cNvSpPr>
          <p:nvPr/>
        </p:nvSpPr>
        <p:spPr bwMode="auto">
          <a:xfrm>
            <a:off x="2752725" y="6367463"/>
            <a:ext cx="37353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5" tIns="45713" rIns="91425" bIns="45713">
            <a:spAutoFit/>
          </a:bodyPr>
          <a:lstStyle/>
          <a:p>
            <a:pPr defTabSz="912813"/>
            <a:r>
              <a:rPr lang="en-US" sz="1600" b="1" u="sng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http://rtips.cancer.gov/rtips/index.do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564475" y="3619500"/>
            <a:ext cx="2901800" cy="258591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5"/>
          <a:srcRect l="72141" t="15625" r="5572" b="3125"/>
          <a:stretch>
            <a:fillRect/>
          </a:stretch>
        </p:blipFill>
        <p:spPr bwMode="auto">
          <a:xfrm>
            <a:off x="6626100" y="875982"/>
            <a:ext cx="2446338" cy="5021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14300"/>
            <a:ext cx="8915400" cy="1143000"/>
          </a:xfrm>
        </p:spPr>
        <p:txBody>
          <a:bodyPr/>
          <a:lstStyle/>
          <a:p>
            <a:pPr algn="ctr"/>
            <a:r>
              <a:rPr lang="en-US" sz="2400" cap="all" spc="2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Evidence-Based Program and RE-AIM Resources</a:t>
            </a:r>
            <a:br>
              <a:rPr lang="en-US" sz="2400" cap="all" spc="2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1857375" y="1355725"/>
            <a:ext cx="6800850" cy="5008563"/>
          </a:xfrm>
        </p:spPr>
        <p:txBody>
          <a:bodyPr>
            <a:noAutofit/>
          </a:bodyPr>
          <a:lstStyle/>
          <a:p>
            <a:pPr marL="0" indent="0" algn="ctr" eaLnBrk="1" hangingPunct="1">
              <a:buClr>
                <a:srgbClr val="00B0F0"/>
              </a:buClr>
              <a:buFontTx/>
              <a:buNone/>
              <a:defRPr/>
            </a:pPr>
            <a:r>
              <a:rPr lang="en-US" b="1" i="1" dirty="0">
                <a:solidFill>
                  <a:srgbClr val="C00000"/>
                </a:solidFill>
              </a:rPr>
              <a:t>Evidence means different things to different people </a:t>
            </a:r>
            <a:r>
              <a:rPr lang="en-US" b="1" i="1" dirty="0" smtClean="0">
                <a:solidFill>
                  <a:srgbClr val="C00000"/>
                </a:solidFill>
              </a:rPr>
              <a:t>–is almost </a:t>
            </a:r>
            <a:r>
              <a:rPr lang="en-US" b="1" i="1" dirty="0">
                <a:solidFill>
                  <a:srgbClr val="C00000"/>
                </a:solidFill>
              </a:rPr>
              <a:t>a cultural difference</a:t>
            </a:r>
          </a:p>
          <a:p>
            <a:pPr marL="228600" indent="-228600" eaLnBrk="1" hangingPunct="1">
              <a:buClr>
                <a:srgbClr val="003399"/>
              </a:buClr>
              <a:buFontTx/>
              <a:buNone/>
              <a:defRPr/>
            </a:pPr>
            <a:r>
              <a:rPr lang="en-US" b="1" dirty="0" smtClean="0">
                <a:solidFill>
                  <a:srgbClr val="003399"/>
                </a:solidFill>
              </a:rPr>
              <a:t>We need:</a:t>
            </a:r>
          </a:p>
          <a:p>
            <a:pPr eaLnBrk="1" hangingPunct="1"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dirty="0">
                <a:solidFill>
                  <a:srgbClr val="003399"/>
                </a:solidFill>
              </a:rPr>
              <a:t>B</a:t>
            </a:r>
            <a:r>
              <a:rPr lang="en-US" dirty="0" smtClean="0">
                <a:solidFill>
                  <a:srgbClr val="003399"/>
                </a:solidFill>
              </a:rPr>
              <a:t>alance and respect for different types of evidence</a:t>
            </a:r>
          </a:p>
          <a:p>
            <a:pPr marL="45720" indent="0" eaLnBrk="1" hangingPunct="1">
              <a:buClr>
                <a:srgbClr val="003399"/>
              </a:buClr>
              <a:buFont typeface="Wingdings" pitchFamily="2" charset="2"/>
              <a:buChar char="§"/>
              <a:defRPr/>
            </a:pPr>
            <a:endParaRPr lang="en-US" dirty="0" smtClean="0">
              <a:solidFill>
                <a:srgbClr val="003399"/>
              </a:solidFill>
            </a:endParaRPr>
          </a:p>
          <a:p>
            <a:pPr eaLnBrk="1" hangingPunct="1"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dirty="0" smtClean="0">
                <a:solidFill>
                  <a:srgbClr val="003399"/>
                </a:solidFill>
              </a:rPr>
              <a:t>To think and evaluate broadly</a:t>
            </a:r>
          </a:p>
          <a:p>
            <a:pPr marL="45720" indent="0" eaLnBrk="1" hangingPunct="1">
              <a:buClr>
                <a:srgbClr val="003399"/>
              </a:buClr>
              <a:buFont typeface="Wingdings" pitchFamily="2" charset="2"/>
              <a:buChar char="§"/>
              <a:defRPr/>
            </a:pPr>
            <a:endParaRPr lang="en-US" dirty="0" smtClean="0">
              <a:solidFill>
                <a:srgbClr val="003399"/>
              </a:solidFill>
            </a:endParaRPr>
          </a:p>
          <a:p>
            <a:pPr eaLnBrk="1" hangingPunct="1"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dirty="0" smtClean="0">
                <a:solidFill>
                  <a:srgbClr val="003399"/>
                </a:solidFill>
              </a:rPr>
              <a:t>To consider evidence from multiple perspectives, and especially of potential target audience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40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Take Home Points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lock - time for questions.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 t="7332"/>
          <a:stretch/>
        </p:blipFill>
        <p:spPr bwMode="auto">
          <a:xfrm>
            <a:off x="1371591" y="3391065"/>
            <a:ext cx="4872789" cy="3454933"/>
          </a:xfrm>
          <a:prstGeom prst="rect">
            <a:avLst/>
          </a:prstGeom>
          <a:noFill/>
          <a:ex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3754" y="379413"/>
            <a:ext cx="7249746" cy="2516187"/>
          </a:xfrm>
        </p:spPr>
        <p:txBody>
          <a:bodyPr>
            <a:normAutofit/>
          </a:bodyPr>
          <a:lstStyle/>
          <a:p>
            <a:pPr eaLnBrk="1" hangingPunct="1">
              <a:buClr>
                <a:srgbClr val="0070C0"/>
              </a:buClr>
              <a:buFontTx/>
              <a:buNone/>
              <a:defRPr/>
            </a:pPr>
            <a:r>
              <a:rPr lang="en-US" sz="2400" b="1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Contact me: </a:t>
            </a:r>
            <a:r>
              <a:rPr lang="en-US" sz="2400" b="1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  <a:hlinkClick r:id="rId4"/>
              </a:rPr>
              <a:t>glasgowre@mail.nih.gov</a:t>
            </a:r>
            <a:r>
              <a:rPr lang="en-US" sz="2400" b="1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  </a:t>
            </a:r>
          </a:p>
          <a:p>
            <a:pPr eaLnBrk="1" hangingPunct="1">
              <a:buClr>
                <a:srgbClr val="0070C0"/>
              </a:buClr>
              <a:buFontTx/>
              <a:buNone/>
              <a:defRPr/>
            </a:pPr>
            <a:endParaRPr lang="en-US" sz="2400" b="1" dirty="0" smtClean="0">
              <a:solidFill>
                <a:srgbClr val="003399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eaLnBrk="1" hangingPunct="1">
              <a:buClr>
                <a:srgbClr val="0070C0"/>
              </a:buClr>
              <a:buFontTx/>
              <a:buNone/>
              <a:defRPr/>
            </a:pPr>
            <a:r>
              <a:rPr lang="en-US" sz="2400" b="1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IS Team Website: </a:t>
            </a:r>
            <a:r>
              <a:rPr lang="en-US" sz="2400" b="1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  <a:hlinkClick r:id="rId5"/>
              </a:rPr>
              <a:t>http://dccps.cancer.gov/is/</a:t>
            </a:r>
            <a:r>
              <a:rPr lang="en-US" sz="2400" b="1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  </a:t>
            </a:r>
          </a:p>
          <a:p>
            <a:pPr eaLnBrk="1" hangingPunct="1">
              <a:buClr>
                <a:srgbClr val="0070C0"/>
              </a:buClr>
              <a:buFontTx/>
              <a:buNone/>
              <a:defRPr/>
            </a:pPr>
            <a:endParaRPr lang="en-US" sz="2400" b="1" dirty="0" smtClean="0">
              <a:solidFill>
                <a:srgbClr val="003399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eaLnBrk="1" hangingPunct="1">
              <a:buClr>
                <a:srgbClr val="0070C0"/>
              </a:buClr>
              <a:buFontTx/>
              <a:buNone/>
              <a:defRPr/>
            </a:pPr>
            <a:r>
              <a:rPr lang="en-US" sz="2400" b="1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IS Team Email: </a:t>
            </a:r>
            <a:r>
              <a:rPr lang="en-US" sz="2400" b="1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  <a:hlinkClick r:id="rId6"/>
              </a:rPr>
              <a:t>NCIdccpsISteam@mail.nih.gov</a:t>
            </a:r>
            <a:r>
              <a:rPr lang="en-US" sz="2400" b="1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 </a:t>
            </a: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sz="2200" b="1" dirty="0" smtClean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3"/>
          <p:cNvSpPr>
            <a:spLocks noGrp="1"/>
          </p:cNvSpPr>
          <p:nvPr>
            <p:ph type="title"/>
          </p:nvPr>
        </p:nvSpPr>
        <p:spPr>
          <a:xfrm>
            <a:off x="1487488" y="2141538"/>
            <a:ext cx="6324600" cy="854075"/>
          </a:xfrm>
        </p:spPr>
        <p:txBody>
          <a:bodyPr/>
          <a:lstStyle/>
          <a:p>
            <a:pPr algn="ctr" eaLnBrk="1" hangingPunct="1"/>
            <a:r>
              <a:rPr lang="en-US" sz="4400" cap="none" dirty="0" smtClean="0">
                <a:solidFill>
                  <a:schemeClr val="accent2"/>
                </a:solidFill>
              </a:rPr>
              <a:t>Additional Slides</a:t>
            </a:r>
            <a:endParaRPr lang="en-US" cap="none" dirty="0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74775" y="450850"/>
            <a:ext cx="7693025" cy="625475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sz="28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RE-AIM Realist* or Precision Medicine Question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1600200" y="1292225"/>
            <a:ext cx="7291388" cy="42418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 sz="2300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What percent and types of patients are </a:t>
            </a:r>
            <a:r>
              <a:rPr lang="en-US" sz="2300" b="1" i="1" dirty="0" smtClean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Reached</a:t>
            </a:r>
            <a:r>
              <a:rPr lang="en-US" sz="2300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; 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 sz="2300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For whom among them is the intervention </a:t>
            </a:r>
            <a:r>
              <a:rPr lang="en-US" sz="2300" b="1" i="1" dirty="0" smtClean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Effective</a:t>
            </a:r>
            <a:r>
              <a:rPr lang="en-US" sz="2300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; in improving what outcomes; with what unanticipated consequences;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 sz="2300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In what percent and types of settings and staff is this approach </a:t>
            </a:r>
            <a:r>
              <a:rPr lang="en-US" sz="2300" b="1" i="1" dirty="0" smtClean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Adopted</a:t>
            </a:r>
            <a:r>
              <a:rPr lang="en-US" sz="2300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; 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 sz="2300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How consistently are different parts of it </a:t>
            </a:r>
            <a:r>
              <a:rPr lang="en-US" sz="2300" b="1" i="1" dirty="0" smtClean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Implemented</a:t>
            </a:r>
            <a:r>
              <a:rPr lang="en-US" sz="2300" dirty="0" smtClean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 </a:t>
            </a:r>
            <a:r>
              <a:rPr lang="en-US" sz="2300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at what cost to different parties;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 sz="2300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And how well are the intervention components and their effects </a:t>
            </a:r>
            <a:r>
              <a:rPr lang="en-US" sz="2300" b="1" i="1" dirty="0" smtClean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Maintained</a:t>
            </a:r>
            <a:r>
              <a:rPr lang="en-US" sz="2300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? </a:t>
            </a:r>
          </a:p>
          <a:p>
            <a:pPr marL="0" lvl="2"/>
            <a:endParaRPr lang="en-US" sz="1200" b="1" dirty="0" smtClean="0">
              <a:solidFill>
                <a:srgbClr val="003399"/>
              </a:solidFill>
              <a:latin typeface="Arial" pitchFamily="34" charset="0"/>
              <a:cs typeface="Arial" pitchFamily="34" charset="0"/>
            </a:endParaRPr>
          </a:p>
          <a:p>
            <a:pPr marL="0" lvl="2" indent="0">
              <a:buNone/>
            </a:pPr>
            <a:r>
              <a:rPr lang="en-US" sz="12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sz="1200" dirty="0" err="1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Pawson</a:t>
            </a:r>
            <a:r>
              <a:rPr lang="en-US" sz="12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 R, et al. </a:t>
            </a:r>
            <a:r>
              <a:rPr lang="en-US" sz="1200" i="1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J Health </a:t>
            </a:r>
            <a:r>
              <a:rPr lang="en-US" sz="1200" i="1" dirty="0" err="1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Serv</a:t>
            </a:r>
            <a:r>
              <a:rPr lang="en-US" sz="1200" i="1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 Res Policy</a:t>
            </a:r>
            <a:r>
              <a:rPr lang="en-US" sz="12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 2005;10(S1):S21-S39.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Gaglio B, Glasgow RE. Evaluation approaches…In: Brownson R, </a:t>
            </a:r>
            <a:r>
              <a:rPr lang="en-US" sz="1200" dirty="0" err="1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Colditz</a:t>
            </a:r>
            <a:r>
              <a:rPr lang="en-US" sz="12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 G, Proctor E, (</a:t>
            </a:r>
            <a:r>
              <a:rPr lang="en-US" sz="1200" dirty="0" err="1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Eds</a:t>
            </a:r>
            <a:r>
              <a:rPr lang="en-US" sz="12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). </a:t>
            </a:r>
            <a:r>
              <a:rPr lang="en-US" sz="1200" i="1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Dissemination and implementation research in health:  Translating science to practice</a:t>
            </a:r>
            <a:r>
              <a:rPr lang="en-US" sz="12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.  New York: Oxford University Press; 2012.  Pages 327-356.</a:t>
            </a:r>
            <a:endParaRPr lang="en-US" sz="1200" dirty="0">
              <a:solidFill>
                <a:srgbClr val="003399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sz="40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RE-AIM </a:t>
            </a:r>
            <a:r>
              <a:rPr lang="en-US" sz="4000" i="1" dirty="0" err="1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Evaluability</a:t>
            </a:r>
            <a:r>
              <a:rPr lang="en-US" sz="40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Questions </a:t>
            </a:r>
            <a:r>
              <a:rPr lang="en-US" sz="40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Planning for Dissemination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704975"/>
            <a:ext cx="7405687" cy="5153025"/>
          </a:xfrm>
        </p:spPr>
        <p:txBody>
          <a:bodyPr>
            <a:normAutofit fontScale="92500"/>
          </a:bodyPr>
          <a:lstStyle/>
          <a:p>
            <a:pPr eaLnBrk="1" hangingPunct="1">
              <a:spcBef>
                <a:spcPct val="0"/>
              </a:spcBef>
              <a:spcAft>
                <a:spcPts val="1200"/>
              </a:spcAft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200" dirty="0" smtClean="0">
                <a:solidFill>
                  <a:srgbClr val="003399"/>
                </a:solidFill>
                <a:ea typeface="ＭＳ Ｐゴシック" pitchFamily="34" charset="-128"/>
                <a:cs typeface="Arial" charset="0"/>
              </a:rPr>
              <a:t>What percent and what types of patients are likely to </a:t>
            </a:r>
            <a:r>
              <a:rPr lang="en-US" sz="2200" b="1" i="1" dirty="0" smtClean="0">
                <a:solidFill>
                  <a:srgbClr val="C00000"/>
                </a:solidFill>
                <a:ea typeface="ＭＳ Ｐゴシック" pitchFamily="34" charset="-128"/>
                <a:cs typeface="Arial" charset="0"/>
              </a:rPr>
              <a:t>Receive</a:t>
            </a:r>
            <a:r>
              <a:rPr lang="en-US" sz="2200" dirty="0" smtClean="0">
                <a:solidFill>
                  <a:srgbClr val="C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US" sz="2200" dirty="0" smtClean="0">
                <a:solidFill>
                  <a:srgbClr val="003399"/>
                </a:solidFill>
                <a:ea typeface="ＭＳ Ｐゴシック" pitchFamily="34" charset="-128"/>
                <a:cs typeface="Arial" charset="0"/>
              </a:rPr>
              <a:t>this program; 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200" dirty="0" smtClean="0">
                <a:solidFill>
                  <a:srgbClr val="003399"/>
                </a:solidFill>
                <a:ea typeface="ＭＳ Ｐゴシック" pitchFamily="34" charset="-128"/>
                <a:cs typeface="Arial" charset="0"/>
              </a:rPr>
              <a:t>For whom among them is the intervention </a:t>
            </a:r>
            <a:r>
              <a:rPr lang="en-US" sz="2200" b="1" i="1" dirty="0" smtClean="0">
                <a:solidFill>
                  <a:srgbClr val="C00000"/>
                </a:solidFill>
                <a:ea typeface="ＭＳ Ｐゴシック" pitchFamily="34" charset="-128"/>
                <a:cs typeface="Arial" charset="0"/>
              </a:rPr>
              <a:t>Effective</a:t>
            </a:r>
            <a:r>
              <a:rPr lang="en-US" sz="2200" dirty="0" smtClean="0">
                <a:solidFill>
                  <a:srgbClr val="003399"/>
                </a:solidFill>
                <a:ea typeface="ＭＳ Ｐゴシック" pitchFamily="34" charset="-128"/>
                <a:cs typeface="Arial" charset="0"/>
              </a:rPr>
              <a:t>; in improving what outcomes; what broader effects and potential negative consequences?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200" dirty="0" smtClean="0">
                <a:solidFill>
                  <a:srgbClr val="003399"/>
                </a:solidFill>
                <a:ea typeface="ＭＳ Ｐゴシック" pitchFamily="34" charset="-128"/>
                <a:cs typeface="Arial" charset="0"/>
              </a:rPr>
              <a:t>What percent and what types of settings and practitioners are likely to </a:t>
            </a:r>
            <a:r>
              <a:rPr lang="en-US" sz="2200" b="1" i="1" dirty="0" smtClean="0">
                <a:solidFill>
                  <a:srgbClr val="C00000"/>
                </a:solidFill>
                <a:ea typeface="ＭＳ Ｐゴシック" pitchFamily="34" charset="-128"/>
                <a:cs typeface="Arial" charset="0"/>
              </a:rPr>
              <a:t>Adopt</a:t>
            </a:r>
            <a:r>
              <a:rPr lang="en-US" sz="2200" dirty="0" smtClean="0">
                <a:solidFill>
                  <a:srgbClr val="C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US" sz="2200" dirty="0" smtClean="0">
                <a:solidFill>
                  <a:srgbClr val="003399"/>
                </a:solidFill>
                <a:ea typeface="ＭＳ Ｐゴシック" pitchFamily="34" charset="-128"/>
                <a:cs typeface="Arial" charset="0"/>
              </a:rPr>
              <a:t>this program; 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200" dirty="0" smtClean="0">
                <a:solidFill>
                  <a:srgbClr val="003399"/>
                </a:solidFill>
                <a:ea typeface="ＭＳ Ｐゴシック" pitchFamily="34" charset="-128"/>
                <a:cs typeface="Arial" charset="0"/>
              </a:rPr>
              <a:t>How consistently are different parts of the program likely to be </a:t>
            </a:r>
            <a:r>
              <a:rPr lang="en-US" sz="2200" b="1" i="1" dirty="0" smtClean="0">
                <a:solidFill>
                  <a:srgbClr val="C00000"/>
                </a:solidFill>
                <a:ea typeface="ＭＳ Ｐゴシック" pitchFamily="34" charset="-128"/>
                <a:cs typeface="Arial" charset="0"/>
              </a:rPr>
              <a:t>Implemented</a:t>
            </a:r>
            <a:r>
              <a:rPr lang="en-US" sz="2200" dirty="0" smtClean="0">
                <a:solidFill>
                  <a:srgbClr val="C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US" sz="2200" dirty="0" smtClean="0">
                <a:solidFill>
                  <a:srgbClr val="003399"/>
                </a:solidFill>
                <a:ea typeface="ＭＳ Ｐゴシック" pitchFamily="34" charset="-128"/>
                <a:cs typeface="Arial" charset="0"/>
              </a:rPr>
              <a:t>across  settings, clinicians, and patient subgroups…and at what cost;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200" dirty="0" smtClean="0">
                <a:solidFill>
                  <a:srgbClr val="003399"/>
                </a:solidFill>
                <a:ea typeface="ＭＳ Ｐゴシック" pitchFamily="34" charset="-128"/>
                <a:cs typeface="Arial" charset="0"/>
              </a:rPr>
              <a:t>And how well is the </a:t>
            </a:r>
            <a:r>
              <a:rPr lang="en-US" sz="2200" dirty="0" err="1" smtClean="0">
                <a:solidFill>
                  <a:srgbClr val="003399"/>
                </a:solidFill>
                <a:ea typeface="ＭＳ Ｐゴシック" pitchFamily="34" charset="-128"/>
                <a:cs typeface="Arial" charset="0"/>
              </a:rPr>
              <a:t>eHealth</a:t>
            </a:r>
            <a:r>
              <a:rPr lang="en-US" sz="2200" dirty="0" smtClean="0">
                <a:solidFill>
                  <a:srgbClr val="003399"/>
                </a:solidFill>
                <a:ea typeface="ＭＳ Ｐゴシック" pitchFamily="34" charset="-128"/>
                <a:cs typeface="Arial" charset="0"/>
              </a:rPr>
              <a:t> program and its effects likely to be </a:t>
            </a:r>
            <a:r>
              <a:rPr lang="en-US" sz="2200" b="1" i="1" dirty="0" smtClean="0">
                <a:solidFill>
                  <a:srgbClr val="C00000"/>
                </a:solidFill>
                <a:ea typeface="ＭＳ Ｐゴシック" pitchFamily="34" charset="-128"/>
                <a:cs typeface="Arial" charset="0"/>
              </a:rPr>
              <a:t>Maintained</a:t>
            </a:r>
            <a:r>
              <a:rPr lang="en-US" sz="2200" dirty="0" smtClean="0">
                <a:solidFill>
                  <a:srgbClr val="003399"/>
                </a:solidFill>
                <a:ea typeface="ＭＳ Ｐゴシック" pitchFamily="34" charset="-128"/>
                <a:cs typeface="Arial" charset="0"/>
              </a:rPr>
              <a:t>? </a:t>
            </a:r>
          </a:p>
          <a:p>
            <a:pPr marL="0" indent="0" eaLnBrk="1" hangingPunct="1">
              <a:spcBef>
                <a:spcPct val="0"/>
              </a:spcBef>
              <a:spcAft>
                <a:spcPts val="1200"/>
              </a:spcAft>
              <a:buClr>
                <a:srgbClr val="003399"/>
              </a:buClr>
              <a:buNone/>
              <a:defRPr/>
            </a:pPr>
            <a:endParaRPr lang="en-US" sz="2400" b="1" dirty="0" smtClean="0">
              <a:solidFill>
                <a:srgbClr val="003399"/>
              </a:solidFill>
              <a:ea typeface="ＭＳ Ｐゴシック" charset="-128"/>
              <a:cs typeface="Arial" pitchFamily="34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ts val="1200"/>
              </a:spcAft>
              <a:buClr>
                <a:srgbClr val="003399"/>
              </a:buClr>
              <a:buNone/>
              <a:defRPr/>
            </a:pPr>
            <a:r>
              <a:rPr lang="en-US" sz="1500" dirty="0" smtClean="0">
                <a:solidFill>
                  <a:srgbClr val="003399"/>
                </a:solidFill>
                <a:ea typeface="ＭＳ Ｐゴシック" charset="-128"/>
                <a:cs typeface="Arial" pitchFamily="34" charset="0"/>
              </a:rPr>
              <a:t>Leviton </a:t>
            </a:r>
            <a:r>
              <a:rPr lang="en-US" sz="1500" dirty="0">
                <a:solidFill>
                  <a:srgbClr val="003399"/>
                </a:solidFill>
                <a:ea typeface="ＭＳ Ｐゴシック" charset="-128"/>
                <a:cs typeface="Arial" pitchFamily="34" charset="0"/>
              </a:rPr>
              <a:t>LC, et al. </a:t>
            </a:r>
            <a:r>
              <a:rPr lang="en-US" sz="1500" dirty="0" err="1">
                <a:solidFill>
                  <a:srgbClr val="003399"/>
                </a:solidFill>
                <a:ea typeface="ＭＳ Ｐゴシック" charset="-128"/>
                <a:cs typeface="Arial" pitchFamily="34" charset="0"/>
              </a:rPr>
              <a:t>Evaluability</a:t>
            </a:r>
            <a:r>
              <a:rPr lang="en-US" sz="1500" dirty="0">
                <a:solidFill>
                  <a:srgbClr val="003399"/>
                </a:solidFill>
                <a:ea typeface="ＭＳ Ｐゴシック" charset="-128"/>
                <a:cs typeface="Arial" pitchFamily="34" charset="0"/>
              </a:rPr>
              <a:t> assessment…</a:t>
            </a:r>
            <a:r>
              <a:rPr lang="en-US" sz="1500" i="1" dirty="0" err="1">
                <a:solidFill>
                  <a:srgbClr val="003399"/>
                </a:solidFill>
                <a:ea typeface="ＭＳ Ｐゴシック" charset="-128"/>
                <a:cs typeface="Arial" pitchFamily="34" charset="0"/>
              </a:rPr>
              <a:t>Annu</a:t>
            </a:r>
            <a:r>
              <a:rPr lang="en-US" sz="1500" i="1" dirty="0">
                <a:solidFill>
                  <a:srgbClr val="003399"/>
                </a:solidFill>
                <a:ea typeface="ＭＳ Ｐゴシック" charset="-128"/>
                <a:cs typeface="Arial" pitchFamily="34" charset="0"/>
              </a:rPr>
              <a:t> Rev Public Health</a:t>
            </a:r>
            <a:r>
              <a:rPr lang="en-US" sz="1500" dirty="0">
                <a:solidFill>
                  <a:srgbClr val="003399"/>
                </a:solidFill>
                <a:ea typeface="ＭＳ Ｐゴシック" charset="-128"/>
                <a:cs typeface="Arial" pitchFamily="34" charset="0"/>
              </a:rPr>
              <a:t> 2010;31:213-233</a:t>
            </a:r>
            <a:r>
              <a:rPr lang="en-US" sz="1500" dirty="0" smtClean="0">
                <a:solidFill>
                  <a:srgbClr val="003399"/>
                </a:solidFill>
                <a:ea typeface="ＭＳ Ｐゴシック" charset="-128"/>
                <a:cs typeface="Arial" pitchFamily="34" charset="0"/>
              </a:rPr>
              <a:t>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371600" y="342900"/>
            <a:ext cx="7772400" cy="1438275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</a:rPr>
              <a:t>Future Evidence Needs and Opportunities—Keys to Advance Translation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600200" y="2043113"/>
            <a:ext cx="7315200" cy="399732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1200"/>
              </a:spcAft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500" dirty="0" smtClean="0">
                <a:solidFill>
                  <a:srgbClr val="003399"/>
                </a:solidFill>
                <a:ea typeface="ＭＳ Ｐゴシック" pitchFamily="34" charset="-128"/>
                <a:cs typeface="Arial" charset="0"/>
              </a:rPr>
              <a:t>Context—key factors that may moderate results 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500" dirty="0" smtClean="0">
                <a:solidFill>
                  <a:srgbClr val="003399"/>
                </a:solidFill>
                <a:ea typeface="ＭＳ Ｐゴシック" pitchFamily="34" charset="-128"/>
                <a:cs typeface="Arial" charset="0"/>
              </a:rPr>
              <a:t>Scalability—potential to impact large numbers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500" dirty="0" smtClean="0">
                <a:solidFill>
                  <a:srgbClr val="003399"/>
                </a:solidFill>
                <a:ea typeface="ＭＳ Ｐゴシック" pitchFamily="34" charset="-128"/>
                <a:cs typeface="Arial" charset="0"/>
              </a:rPr>
              <a:t>Sustainability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500" dirty="0" smtClean="0">
                <a:solidFill>
                  <a:srgbClr val="003399"/>
                </a:solidFill>
                <a:ea typeface="ＭＳ Ｐゴシック" pitchFamily="34" charset="-128"/>
                <a:cs typeface="Arial" charset="0"/>
              </a:rPr>
              <a:t>Health equity impacts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500" dirty="0" smtClean="0">
                <a:solidFill>
                  <a:srgbClr val="003399"/>
                </a:solidFill>
                <a:ea typeface="ＭＳ Ｐゴシック" pitchFamily="34" charset="-128"/>
                <a:cs typeface="Arial" charset="0"/>
              </a:rPr>
              <a:t>Patient/citizen/consumer and community perspective and engagement throughout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sz="2500" dirty="0" smtClean="0">
                <a:solidFill>
                  <a:srgbClr val="003399"/>
                </a:solidFill>
                <a:ea typeface="ＭＳ Ｐゴシック" pitchFamily="34" charset="-128"/>
                <a:cs typeface="Arial" charset="0"/>
              </a:rPr>
              <a:t>Multi-level interactions, especially between policy and practice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1739900" y="1562100"/>
            <a:ext cx="7031038" cy="4935538"/>
          </a:xfrm>
        </p:spPr>
        <p:txBody>
          <a:bodyPr>
            <a:noAutofit/>
          </a:bodyPr>
          <a:lstStyle/>
          <a:p>
            <a:pPr eaLnBrk="1" hangingPunct="1">
              <a:spcBef>
                <a:spcPct val="0"/>
              </a:spcBef>
              <a:spcAft>
                <a:spcPts val="1200"/>
              </a:spcAft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Health </a:t>
            </a:r>
            <a:r>
              <a:rPr lang="en-US" dirty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equity </a:t>
            </a:r>
            <a:r>
              <a:rPr lang="en-US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impacts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dirty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Context—key factors that may moderate results </a:t>
            </a:r>
            <a:endParaRPr lang="en-US" dirty="0" smtClean="0">
              <a:solidFill>
                <a:srgbClr val="003399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dirty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Scalability—potential to impact large </a:t>
            </a:r>
            <a:r>
              <a:rPr lang="en-US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numbers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Sustainability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dirty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Patient/citizen/consumer and community perspective and engagement </a:t>
            </a:r>
            <a:r>
              <a:rPr lang="en-US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throughout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Clr>
                <a:srgbClr val="003399"/>
              </a:buClr>
              <a:buFont typeface="Wingdings" pitchFamily="2" charset="2"/>
              <a:buChar char="§"/>
              <a:defRPr/>
            </a:pPr>
            <a:r>
              <a:rPr lang="en-US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Multi-level </a:t>
            </a:r>
            <a:r>
              <a:rPr lang="en-US" dirty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interactions, especially between policy and </a:t>
            </a:r>
            <a:r>
              <a:rPr lang="en-US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practice</a:t>
            </a:r>
            <a:endParaRPr lang="en-US" dirty="0">
              <a:solidFill>
                <a:srgbClr val="003399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98613" y="114300"/>
            <a:ext cx="7315200" cy="1143000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Evidence Needs and Opportunities—Keys to Advance </a:t>
            </a:r>
            <a:r>
              <a:rPr lang="en-US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Translation (cont.)</a:t>
            </a:r>
            <a:endParaRPr lang="en-US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113" y="1501775"/>
            <a:ext cx="9144000" cy="631825"/>
          </a:xfrm>
          <a:prstGeom prst="rect">
            <a:avLst/>
          </a:prstGeom>
        </p:spPr>
        <p:txBody>
          <a:bodyPr lIns="91425" tIns="45713" rIns="91425" bIns="45713"/>
          <a:lstStyle/>
          <a:p>
            <a:pPr algn="ctr" defTabSz="91425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536869"/>
              </p:ext>
            </p:extLst>
          </p:nvPr>
        </p:nvGraphicFramePr>
        <p:xfrm>
          <a:off x="849313" y="2276475"/>
          <a:ext cx="7469187" cy="3892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6414"/>
                <a:gridCol w="2571824"/>
                <a:gridCol w="2570949"/>
              </a:tblGrid>
              <a:tr h="648758">
                <a:tc>
                  <a:txBody>
                    <a:bodyPr/>
                    <a:lstStyle/>
                    <a:p>
                      <a:pPr algn="ctr"/>
                      <a:r>
                        <a:rPr lang="en-US" sz="1800" u="sng" dirty="0" smtClean="0">
                          <a:solidFill>
                            <a:schemeClr val="tx1"/>
                          </a:solidFill>
                          <a:effectLst/>
                        </a:rPr>
                        <a:t>RE-AIM Issue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marL="91448" marR="91448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sng" dirty="0" smtClean="0">
                          <a:solidFill>
                            <a:schemeClr val="tx1"/>
                          </a:solidFill>
                          <a:effectLst/>
                        </a:rPr>
                        <a:t>Disparity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marL="91448" marR="91448" marT="45727" marB="45727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sng" dirty="0" smtClean="0">
                          <a:solidFill>
                            <a:schemeClr val="tx1"/>
                          </a:solidFill>
                          <a:effectLst/>
                        </a:rPr>
                        <a:t>Overall Impact</a:t>
                      </a:r>
                      <a:endParaRPr lang="en-US" sz="1800" b="1" u="sng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marL="91448" marR="91448" marT="45727" marB="45727"/>
                </a:tc>
              </a:tr>
              <a:tr h="64875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Reach</a:t>
                      </a:r>
                      <a:endParaRPr lang="en-US" sz="1800" b="1" dirty="0">
                        <a:solidFill>
                          <a:srgbClr val="003399"/>
                        </a:solidFill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marL="91448" marR="91448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30%</a:t>
                      </a:r>
                      <a:endParaRPr lang="en-US" sz="1800" b="1" dirty="0">
                        <a:solidFill>
                          <a:srgbClr val="003399"/>
                        </a:solidFill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marL="91448" marR="91448" marT="45727" marB="45727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70% of benefit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 smtClean="0">
                        <a:solidFill>
                          <a:srgbClr val="003399"/>
                        </a:solidFill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marL="91448" marR="91448" marT="45727" marB="45727"/>
                </a:tc>
              </a:tr>
              <a:tr h="64875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Effectiveness</a:t>
                      </a:r>
                      <a:endParaRPr lang="en-US" sz="1800" b="1" dirty="0" smtClean="0">
                        <a:solidFill>
                          <a:srgbClr val="003399"/>
                        </a:solidFill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marL="91448" marR="91448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 0 (equal)</a:t>
                      </a:r>
                      <a:endParaRPr lang="en-US" sz="1800" b="1" dirty="0">
                        <a:solidFill>
                          <a:srgbClr val="003399"/>
                        </a:solidFill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marL="91448" marR="91448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70% of benefit</a:t>
                      </a:r>
                    </a:p>
                    <a:p>
                      <a:pPr algn="ctr"/>
                      <a:endParaRPr lang="en-US" sz="1800" b="1" dirty="0" smtClean="0">
                        <a:solidFill>
                          <a:srgbClr val="003399"/>
                        </a:solidFill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marL="91448" marR="91448" marT="45727" marB="45727"/>
                </a:tc>
              </a:tr>
              <a:tr h="64875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Adoption	</a:t>
                      </a:r>
                      <a:endParaRPr lang="en-US" sz="1800" b="1" dirty="0" smtClean="0">
                        <a:solidFill>
                          <a:srgbClr val="003399"/>
                        </a:solidFill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marL="91448" marR="91448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30%</a:t>
                      </a:r>
                      <a:endParaRPr lang="en-US" sz="1800" b="1" dirty="0">
                        <a:solidFill>
                          <a:srgbClr val="003399"/>
                        </a:solidFill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marL="91448" marR="91448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49% of benefit</a:t>
                      </a:r>
                    </a:p>
                    <a:p>
                      <a:pPr algn="ctr"/>
                      <a:endParaRPr lang="en-US" sz="1800" b="1" dirty="0" smtClean="0">
                        <a:solidFill>
                          <a:srgbClr val="003399"/>
                        </a:solidFill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marL="91448" marR="91448" marT="45727" marB="45727"/>
                </a:tc>
              </a:tr>
              <a:tr h="648758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C00000"/>
                          </a:solidFill>
                        </a:rPr>
                        <a:t>Implementation</a:t>
                      </a:r>
                      <a:endParaRPr lang="en-US" sz="1800" b="1" dirty="0">
                        <a:solidFill>
                          <a:srgbClr val="C00000"/>
                        </a:solidFill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marL="91448" marR="91448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C00000"/>
                          </a:solidFill>
                        </a:rPr>
                        <a:t>30%</a:t>
                      </a:r>
                      <a:endParaRPr lang="en-US" sz="1800" b="1" dirty="0">
                        <a:solidFill>
                          <a:srgbClr val="C00000"/>
                        </a:solidFill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marL="91448" marR="91448" marT="45727" marB="45727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C00000"/>
                          </a:solidFill>
                        </a:rPr>
                        <a:t>34% of benefit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 smtClean="0">
                        <a:solidFill>
                          <a:srgbClr val="C00000"/>
                        </a:solidFill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marL="91448" marR="91448" marT="45727" marB="45727"/>
                </a:tc>
              </a:tr>
              <a:tr h="64875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Maintenance</a:t>
                      </a:r>
                      <a:endParaRPr lang="en-US" sz="1800" b="1" dirty="0">
                        <a:solidFill>
                          <a:srgbClr val="003399"/>
                        </a:solidFill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marL="91448" marR="91448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30%</a:t>
                      </a:r>
                      <a:endParaRPr lang="en-US" sz="1800" b="1" dirty="0">
                        <a:solidFill>
                          <a:srgbClr val="003399"/>
                        </a:solidFill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marL="91448" marR="91448" marT="45727" marB="45727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24% of benefit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 smtClean="0">
                        <a:solidFill>
                          <a:srgbClr val="003399"/>
                        </a:solidFill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marL="91448" marR="91448" marT="45727" marB="45727"/>
                </a:tc>
              </a:tr>
            </a:tbl>
          </a:graphicData>
        </a:graphic>
      </p:graphicFrame>
      <p:pic>
        <p:nvPicPr>
          <p:cNvPr id="4" name="Picture 2" descr="http://www.bet.com/news/health/2011/07/25/african-americans-are-no-strangers-to-health-disparities/_jcr_content/featuredMedia/newsitemimage.newsimage.dimg/072511-news-health-african-american-health-disparities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0"/>
            <a:ext cx="2575688" cy="1447800"/>
          </a:xfrm>
          <a:prstGeom prst="rect">
            <a:avLst/>
          </a:prstGeom>
          <a:noFill/>
        </p:spPr>
      </p:pic>
      <p:pic>
        <p:nvPicPr>
          <p:cNvPr id="5" name="Picture 4" descr="http://www.intentionhealth.com/wp-content/uploads/2010/03/shutterstock_64667050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4063"/>
          <a:stretch>
            <a:fillRect/>
          </a:stretch>
        </p:blipFill>
        <p:spPr bwMode="auto">
          <a:xfrm>
            <a:off x="2362200" y="0"/>
            <a:ext cx="1862564" cy="1447800"/>
          </a:xfrm>
          <a:prstGeom prst="rect">
            <a:avLst/>
          </a:prstGeom>
          <a:noFill/>
        </p:spPr>
      </p:pic>
      <p:pic>
        <p:nvPicPr>
          <p:cNvPr id="6" name="Picture 5" descr="http://www.johnstonefitness.com/wp-content/uploads/2012/01/Weighing-Scales-1.jp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10800000">
            <a:off x="5486400" y="0"/>
            <a:ext cx="1408670" cy="1447800"/>
          </a:xfrm>
          <a:prstGeom prst="rect">
            <a:avLst/>
          </a:prstGeom>
          <a:noFill/>
        </p:spPr>
      </p:pic>
      <p:pic>
        <p:nvPicPr>
          <p:cNvPr id="7" name="Picture 8" descr="http://www.nlm.nih.gov/medlineplus/images/couplecomputer.jp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114802" y="3"/>
            <a:ext cx="1447801" cy="1447801"/>
          </a:xfrm>
          <a:prstGeom prst="rect">
            <a:avLst/>
          </a:prstGeom>
          <a:noFill/>
        </p:spPr>
      </p:pic>
      <p:pic>
        <p:nvPicPr>
          <p:cNvPr id="8" name="Picture 10" descr="http://informedmedicaldecisions.org/wp-content/uploads/2012/10/HealthLiteracy4-1024x79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8991" t="16203" r="9759" b="16962"/>
          <a:stretch>
            <a:fillRect/>
          </a:stretch>
        </p:blipFill>
        <p:spPr bwMode="auto">
          <a:xfrm>
            <a:off x="6858000" y="1"/>
            <a:ext cx="2286000" cy="145073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13" y="6316663"/>
            <a:ext cx="9144000" cy="3397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003399"/>
                </a:solidFill>
                <a:latin typeface="+mn-lt"/>
                <a:cs typeface="Arial" pitchFamily="34" charset="0"/>
              </a:rPr>
              <a:t>IS Team Presentation on Health Inequities:  </a:t>
            </a:r>
            <a:r>
              <a:rPr lang="en-US" sz="1600" u="sng" dirty="0">
                <a:solidFill>
                  <a:srgbClr val="003399"/>
                </a:solidFill>
                <a:latin typeface="+mn-lt"/>
                <a:cs typeface="Arial" pitchFamily="34" charset="0"/>
                <a:hlinkClick r:id="rId8"/>
              </a:rPr>
              <a:t>http://</a:t>
            </a:r>
            <a:r>
              <a:rPr lang="en-US" sz="1600" u="sng" dirty="0" smtClean="0">
                <a:solidFill>
                  <a:srgbClr val="003399"/>
                </a:solidFill>
                <a:latin typeface="+mn-lt"/>
                <a:cs typeface="Arial" pitchFamily="34" charset="0"/>
                <a:hlinkClick r:id="rId8"/>
              </a:rPr>
              <a:t>cancercontrol.gov/IS/presentations.html</a:t>
            </a:r>
            <a:r>
              <a:rPr lang="en-US" sz="1600" u="sng" dirty="0" smtClean="0">
                <a:solidFill>
                  <a:srgbClr val="003399"/>
                </a:solidFill>
                <a:latin typeface="+mn-lt"/>
                <a:cs typeface="Arial" pitchFamily="34" charset="0"/>
              </a:rPr>
              <a:t>   </a:t>
            </a:r>
            <a:endParaRPr lang="en-US" sz="1600" u="sng" dirty="0">
              <a:solidFill>
                <a:srgbClr val="003399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75749" y="1246187"/>
            <a:ext cx="73152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pitchFamily="34" charset="0"/>
              </a:rPr>
              <a:t>RE-AIM—Inequity </a:t>
            </a:r>
            <a:r>
              <a:rPr lang="en-US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pitchFamily="34" charset="0"/>
              </a:rPr>
              <a:t>Implications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266700" y="585788"/>
            <a:ext cx="8610600" cy="6248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25" name="Up-Down Arrow 24"/>
          <p:cNvSpPr/>
          <p:nvPr/>
        </p:nvSpPr>
        <p:spPr>
          <a:xfrm rot="2229063">
            <a:off x="3478213" y="1876425"/>
            <a:ext cx="457200" cy="1828800"/>
          </a:xfrm>
          <a:prstGeom prst="upDownArrow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6" name="Up-Down Arrow 25"/>
          <p:cNvSpPr/>
          <p:nvPr/>
        </p:nvSpPr>
        <p:spPr>
          <a:xfrm rot="5400000">
            <a:off x="4327525" y="3300413"/>
            <a:ext cx="457200" cy="1828800"/>
          </a:xfrm>
          <a:prstGeom prst="upDownArrow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1"/>
          </a:p>
        </p:txBody>
      </p:sp>
      <p:sp>
        <p:nvSpPr>
          <p:cNvPr id="27" name="Up-Down Arrow 26"/>
          <p:cNvSpPr/>
          <p:nvPr/>
        </p:nvSpPr>
        <p:spPr>
          <a:xfrm rot="19332619">
            <a:off x="5530850" y="1881188"/>
            <a:ext cx="457200" cy="1828800"/>
          </a:xfrm>
          <a:prstGeom prst="upDownArrow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4" name="TextBox 23"/>
          <p:cNvSpPr txBox="1"/>
          <p:nvPr/>
        </p:nvSpPr>
        <p:spPr>
          <a:xfrm>
            <a:off x="609600" y="3600450"/>
            <a:ext cx="2971800" cy="123031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Participatory Implementation Process</a:t>
            </a:r>
          </a:p>
          <a:p>
            <a:pPr algn="ctr"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(e.g., stakeholder engagement; CBPR; team-based science; patient centered)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62600" y="3600450"/>
            <a:ext cx="2971800" cy="100012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/>
          <a:lstStyle/>
          <a:p>
            <a:pPr algn="ctr">
              <a:defRPr/>
            </a:pPr>
            <a:r>
              <a:rPr lang="en-US" sz="1600" b="1" dirty="0">
                <a:latin typeface="Arial" pitchFamily="34" charset="0"/>
                <a:ea typeface="ＭＳ Ｐゴシック" pitchFamily="1" charset="-128"/>
                <a:cs typeface="Arial" pitchFamily="34" charset="0"/>
              </a:rPr>
              <a:t>Practical Progress Measures</a:t>
            </a:r>
            <a:endParaRPr lang="en-US" sz="1600" dirty="0"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  <a:p>
            <a:pPr algn="ctr">
              <a:defRPr/>
            </a:pPr>
            <a:r>
              <a:rPr lang="en-US" sz="1400" dirty="0">
                <a:latin typeface="Arial" pitchFamily="34" charset="0"/>
                <a:ea typeface="ＭＳ Ｐゴシック" pitchFamily="1" charset="-128"/>
                <a:cs typeface="Arial" pitchFamily="34" charset="0"/>
              </a:rPr>
              <a:t>(e.g., actionable &amp; longitudinal measures)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48000" y="838200"/>
            <a:ext cx="320040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Intervention Program/Policy</a:t>
            </a:r>
            <a:r>
              <a:rPr lang="en-US" sz="1800" b="1" dirty="0">
                <a:latin typeface="Arial" pitchFamily="34" charset="0"/>
                <a:cs typeface="Arial" pitchFamily="34" charset="0"/>
              </a:rPr>
              <a:t/>
            </a:r>
            <a:br>
              <a:rPr lang="en-US" sz="1800" b="1" dirty="0">
                <a:latin typeface="Arial" pitchFamily="34" charset="0"/>
                <a:cs typeface="Arial" pitchFamily="34" charset="0"/>
              </a:rPr>
            </a:br>
            <a:r>
              <a:rPr lang="en-US" sz="1400" b="1" i="1" dirty="0">
                <a:latin typeface="Arial" pitchFamily="34" charset="0"/>
                <a:cs typeface="Arial" pitchFamily="34" charset="0"/>
              </a:rPr>
              <a:t>(Prevention or Treatment)</a:t>
            </a:r>
          </a:p>
          <a:p>
            <a:pPr algn="ctr"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(e.g., key components; principles; guidebook; internal &amp; external validity) 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2057400" y="4800600"/>
          <a:ext cx="5394325" cy="1371600"/>
        </p:xfrm>
        <a:graphic>
          <a:graphicData uri="http://schemas.openxmlformats.org/drawingml/2006/table">
            <a:tbl>
              <a:tblPr/>
              <a:tblGrid>
                <a:gridCol w="2667000"/>
                <a:gridCol w="2727325"/>
              </a:tblGrid>
              <a:tr h="2444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Multi-Level Context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8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 Intrapersonal/Biological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 Policy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 Interpersonal/Family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 Community/Economic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 Organizational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1000"/>
                        <a:buFont typeface="Arial"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 Social/Environment/History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258" name="TextBox 19"/>
          <p:cNvSpPr txBox="1">
            <a:spLocks noChangeArrowheads="1"/>
          </p:cNvSpPr>
          <p:nvPr/>
        </p:nvSpPr>
        <p:spPr bwMode="auto">
          <a:xfrm rot="-3191254">
            <a:off x="2815432" y="2340769"/>
            <a:ext cx="1403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sz="1800" b="1">
                <a:latin typeface="Arial" pitchFamily="34" charset="0"/>
                <a:cs typeface="Arial" pitchFamily="34" charset="0"/>
              </a:rPr>
              <a:t>Feedback</a:t>
            </a:r>
          </a:p>
        </p:txBody>
      </p:sp>
      <p:sp>
        <p:nvSpPr>
          <p:cNvPr id="10259" name="TextBox 20"/>
          <p:cNvSpPr txBox="1">
            <a:spLocks noChangeArrowheads="1"/>
          </p:cNvSpPr>
          <p:nvPr/>
        </p:nvSpPr>
        <p:spPr bwMode="auto">
          <a:xfrm rot="3130125">
            <a:off x="5353844" y="2497932"/>
            <a:ext cx="1470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sz="1800" b="1">
                <a:latin typeface="Arial" pitchFamily="34" charset="0"/>
                <a:cs typeface="Arial" pitchFamily="34" charset="0"/>
              </a:rPr>
              <a:t>Feedback</a:t>
            </a:r>
          </a:p>
        </p:txBody>
      </p:sp>
      <p:sp>
        <p:nvSpPr>
          <p:cNvPr id="10260" name="TextBox 21"/>
          <p:cNvSpPr txBox="1">
            <a:spLocks noChangeArrowheads="1"/>
          </p:cNvSpPr>
          <p:nvPr/>
        </p:nvSpPr>
        <p:spPr bwMode="auto">
          <a:xfrm>
            <a:off x="3856038" y="4316413"/>
            <a:ext cx="1400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ctr"/>
            <a:r>
              <a:rPr lang="en-US" sz="1800" b="1">
                <a:latin typeface="Arial" pitchFamily="34" charset="0"/>
                <a:cs typeface="Arial" pitchFamily="34" charset="0"/>
              </a:rPr>
              <a:t>Feedback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3886200" y="2641600"/>
            <a:ext cx="1524000" cy="457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Evidence</a:t>
            </a:r>
          </a:p>
        </p:txBody>
      </p:sp>
      <p:sp>
        <p:nvSpPr>
          <p:cNvPr id="9237" name="Oval 29"/>
          <p:cNvSpPr>
            <a:spLocks noChangeArrowheads="1"/>
          </p:cNvSpPr>
          <p:nvPr/>
        </p:nvSpPr>
        <p:spPr bwMode="auto">
          <a:xfrm>
            <a:off x="3619500" y="3022600"/>
            <a:ext cx="2112963" cy="434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Stakeholders</a:t>
            </a:r>
          </a:p>
        </p:txBody>
      </p:sp>
      <p:sp>
        <p:nvSpPr>
          <p:cNvPr id="10264" name="TextBox 15"/>
          <p:cNvSpPr txBox="1">
            <a:spLocks noChangeArrowheads="1"/>
          </p:cNvSpPr>
          <p:nvPr/>
        </p:nvSpPr>
        <p:spPr bwMode="auto">
          <a:xfrm>
            <a:off x="700088" y="6508750"/>
            <a:ext cx="7834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sz="1600" b="1">
                <a:latin typeface="Arial" pitchFamily="34" charset="0"/>
                <a:cs typeface="Arial" pitchFamily="34" charset="0"/>
              </a:rPr>
              <a:t>Glasgow RE, Green LW, Taylor MV, Stange KC. AJ Prev Med 2012;42(6):646-654</a:t>
            </a:r>
          </a:p>
        </p:txBody>
      </p:sp>
      <p:sp>
        <p:nvSpPr>
          <p:cNvPr id="20" name="Title 19"/>
          <p:cNvSpPr txBox="1">
            <a:spLocks noGrp="1"/>
          </p:cNvSpPr>
          <p:nvPr>
            <p:ph type="title"/>
          </p:nvPr>
        </p:nvSpPr>
        <p:spPr>
          <a:xfrm>
            <a:off x="1018381" y="-254529"/>
            <a:ext cx="7315200" cy="1143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Evidence Integration Triangle (EIT)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63500" y="412750"/>
            <a:ext cx="9023350" cy="63881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26" name="Up-Down Arrow 25"/>
          <p:cNvSpPr/>
          <p:nvPr/>
        </p:nvSpPr>
        <p:spPr>
          <a:xfrm rot="5400000">
            <a:off x="4440238" y="3525838"/>
            <a:ext cx="457200" cy="1828800"/>
          </a:xfrm>
          <a:prstGeom prst="up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4" name="TextBox 23"/>
          <p:cNvSpPr txBox="1"/>
          <p:nvPr/>
        </p:nvSpPr>
        <p:spPr>
          <a:xfrm>
            <a:off x="628650" y="3963988"/>
            <a:ext cx="3028950" cy="9509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b="1" u="sng" dirty="0">
                <a:latin typeface="+mj-lt"/>
                <a:cs typeface="Arial" pitchFamily="34" charset="0"/>
              </a:rPr>
              <a:t>Participatory Implementation Process</a:t>
            </a:r>
          </a:p>
          <a:p>
            <a:pPr algn="ctr">
              <a:defRPr/>
            </a:pPr>
            <a:r>
              <a:rPr lang="en-US" sz="1300" dirty="0">
                <a:latin typeface="+mj-lt"/>
                <a:cs typeface="Arial" pitchFamily="34" charset="0"/>
              </a:rPr>
              <a:t>Iterative</a:t>
            </a:r>
            <a:r>
              <a:rPr lang="en-US" sz="1300" i="1" dirty="0">
                <a:latin typeface="+mj-lt"/>
                <a:cs typeface="Arial" pitchFamily="34" charset="0"/>
              </a:rPr>
              <a:t>, </a:t>
            </a:r>
            <a:r>
              <a:rPr lang="en-US" sz="1300" i="1" u="sng" dirty="0">
                <a:solidFill>
                  <a:srgbClr val="C00000"/>
                </a:solidFill>
                <a:latin typeface="+mj-lt"/>
                <a:cs typeface="Arial" pitchFamily="34" charset="0"/>
              </a:rPr>
              <a:t>wiki activities</a:t>
            </a:r>
            <a:r>
              <a:rPr lang="en-US" sz="1300" i="1" dirty="0">
                <a:solidFill>
                  <a:srgbClr val="C00000"/>
                </a:solidFill>
                <a:latin typeface="+mj-lt"/>
                <a:cs typeface="Arial" pitchFamily="34" charset="0"/>
              </a:rPr>
              <a:t> </a:t>
            </a:r>
            <a:r>
              <a:rPr lang="en-US" sz="1300" dirty="0">
                <a:latin typeface="+mj-lt"/>
                <a:cs typeface="Arial" pitchFamily="34" charset="0"/>
              </a:rPr>
              <a:t>to engage stakeholder community, measurement experts and diverse perspectives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638800" y="3886200"/>
            <a:ext cx="2971800" cy="1108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b="1" u="sng" dirty="0">
                <a:latin typeface="+mj-lt"/>
                <a:cs typeface="Arial" pitchFamily="34" charset="0"/>
              </a:rPr>
              <a:t>Practical Progress Measures</a:t>
            </a:r>
            <a:endParaRPr lang="en-US" sz="1400" u="sng" dirty="0">
              <a:latin typeface="+mj-lt"/>
              <a:cs typeface="Arial" pitchFamily="34" charset="0"/>
            </a:endParaRPr>
          </a:p>
          <a:p>
            <a:pPr algn="ctr">
              <a:defRPr/>
            </a:pPr>
            <a:r>
              <a:rPr lang="en-US" sz="1300" dirty="0">
                <a:latin typeface="+mj-lt"/>
                <a:cs typeface="Arial" pitchFamily="34" charset="0"/>
              </a:rPr>
              <a:t>Brief</a:t>
            </a:r>
            <a:r>
              <a:rPr lang="en-US" sz="1300" dirty="0">
                <a:solidFill>
                  <a:srgbClr val="003399"/>
                </a:solidFill>
                <a:latin typeface="+mj-lt"/>
                <a:cs typeface="Arial" pitchFamily="34" charset="0"/>
              </a:rPr>
              <a:t>,</a:t>
            </a:r>
            <a:r>
              <a:rPr lang="en-US" sz="1300" dirty="0">
                <a:solidFill>
                  <a:srgbClr val="FF0000"/>
                </a:solidFill>
                <a:latin typeface="+mj-lt"/>
                <a:cs typeface="Arial" pitchFamily="34" charset="0"/>
              </a:rPr>
              <a:t> </a:t>
            </a:r>
            <a:r>
              <a:rPr lang="en-US" sz="1300" i="1" u="sng" dirty="0">
                <a:solidFill>
                  <a:srgbClr val="FF0000"/>
                </a:solidFill>
                <a:latin typeface="+mj-lt"/>
                <a:cs typeface="Arial" pitchFamily="34" charset="0"/>
              </a:rPr>
              <a:t>standard patient reported data items </a:t>
            </a:r>
            <a:r>
              <a:rPr lang="en-US" sz="1300" dirty="0">
                <a:latin typeface="+mj-lt"/>
                <a:cs typeface="Arial" pitchFamily="34" charset="0"/>
              </a:rPr>
              <a:t>on health behaviors &amp; psychosocial issues -- actionable and administered longitudinally to assess progress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48000" y="685800"/>
            <a:ext cx="30480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b="1" u="sng" dirty="0">
                <a:latin typeface="+mj-lt"/>
                <a:ea typeface="ＭＳ Ｐゴシック" charset="-128"/>
                <a:cs typeface="Arial" charset="0"/>
              </a:rPr>
              <a:t>Intervention Program/Policy</a:t>
            </a:r>
            <a:r>
              <a:rPr lang="en-US" sz="1800" b="1" dirty="0">
                <a:latin typeface="+mj-lt"/>
                <a:ea typeface="ＭＳ Ｐゴシック" charset="-128"/>
                <a:cs typeface="Arial" charset="0"/>
              </a:rPr>
              <a:t/>
            </a:r>
            <a:br>
              <a:rPr lang="en-US" sz="1800" b="1" dirty="0">
                <a:latin typeface="+mj-lt"/>
                <a:ea typeface="ＭＳ Ｐゴシック" charset="-128"/>
                <a:cs typeface="Arial" charset="0"/>
              </a:rPr>
            </a:br>
            <a:r>
              <a:rPr lang="en-US" sz="1300" dirty="0">
                <a:latin typeface="+mj-lt"/>
                <a:ea typeface="ＭＳ Ｐゴシック" charset="-128"/>
                <a:cs typeface="Arial" charset="0"/>
              </a:rPr>
              <a:t>Evidence-based decision aids to provide feedback to both patients and health care teams for action planning and </a:t>
            </a:r>
            <a:r>
              <a:rPr lang="en-US" sz="1300" i="1" u="sng" dirty="0">
                <a:latin typeface="+mj-lt"/>
                <a:ea typeface="ＭＳ Ｐゴシック" charset="-128"/>
                <a:cs typeface="Arial" charset="0"/>
              </a:rPr>
              <a:t>health behavior counseling</a:t>
            </a:r>
          </a:p>
          <a:p>
            <a:pPr algn="ctr">
              <a:defRPr/>
            </a:pPr>
            <a:endParaRPr lang="en-US" sz="1400" dirty="0">
              <a:latin typeface="+mj-lt"/>
              <a:ea typeface="ＭＳ Ｐゴシック" charset="-128"/>
              <a:cs typeface="Arial" charset="0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074944"/>
              </p:ext>
            </p:extLst>
          </p:nvPr>
        </p:nvGraphicFramePr>
        <p:xfrm>
          <a:off x="1525588" y="5178425"/>
          <a:ext cx="6332537" cy="914400"/>
        </p:xfrm>
        <a:graphic>
          <a:graphicData uri="http://schemas.openxmlformats.org/drawingml/2006/table">
            <a:tbl>
              <a:tblPr/>
              <a:tblGrid>
                <a:gridCol w="2970820"/>
                <a:gridCol w="3361717"/>
              </a:tblGrid>
              <a:tr h="2444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Multi-Level Context</a:t>
                      </a:r>
                    </a:p>
                  </a:txBody>
                  <a:tcPr marL="91439" marR="9143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8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   </a:t>
                      </a:r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Dramatic increase in use of EHR</a:t>
                      </a:r>
                      <a:endParaRPr kumimoji="0" 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1439" marR="9143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  </a:t>
                      </a:r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CMS funding for annual wellness exams</a:t>
                      </a:r>
                      <a:endParaRPr kumimoji="0" 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1439" marR="9143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   Primary Care Medical Home</a:t>
                      </a:r>
                      <a:endParaRPr kumimoji="0" 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1439" marR="9143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  </a:t>
                      </a:r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Meaningful use of EHR requirements</a:t>
                      </a:r>
                      <a:endParaRPr kumimoji="0" 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1439" marR="9143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Up-Down Arrow 24"/>
          <p:cNvSpPr/>
          <p:nvPr/>
        </p:nvSpPr>
        <p:spPr>
          <a:xfrm rot="2229063">
            <a:off x="1665288" y="1644650"/>
            <a:ext cx="457200" cy="1828800"/>
          </a:xfrm>
          <a:prstGeom prst="up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0254" name="TextBox 19"/>
          <p:cNvSpPr txBox="1">
            <a:spLocks noChangeArrowheads="1"/>
          </p:cNvSpPr>
          <p:nvPr/>
        </p:nvSpPr>
        <p:spPr bwMode="auto">
          <a:xfrm rot="-3191254">
            <a:off x="985044" y="2116932"/>
            <a:ext cx="13858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b="1" dirty="0">
                <a:latin typeface="+mj-lt"/>
                <a:cs typeface="Arial" charset="0"/>
              </a:rPr>
              <a:t>Feedback</a:t>
            </a:r>
          </a:p>
        </p:txBody>
      </p:sp>
      <p:sp>
        <p:nvSpPr>
          <p:cNvPr id="27" name="Up-Down Arrow 26"/>
          <p:cNvSpPr/>
          <p:nvPr/>
        </p:nvSpPr>
        <p:spPr>
          <a:xfrm rot="19332619">
            <a:off x="6921500" y="1624013"/>
            <a:ext cx="457200" cy="1828800"/>
          </a:xfrm>
          <a:prstGeom prst="up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0256" name="TextBox 20"/>
          <p:cNvSpPr txBox="1">
            <a:spLocks noChangeArrowheads="1"/>
          </p:cNvSpPr>
          <p:nvPr/>
        </p:nvSpPr>
        <p:spPr bwMode="auto">
          <a:xfrm rot="3130125">
            <a:off x="6744494" y="2177257"/>
            <a:ext cx="13985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b="1" dirty="0">
                <a:latin typeface="+mj-lt"/>
                <a:cs typeface="Arial" charset="0"/>
              </a:rPr>
              <a:t>Feedback</a:t>
            </a:r>
          </a:p>
        </p:txBody>
      </p:sp>
      <p:sp>
        <p:nvSpPr>
          <p:cNvPr id="10257" name="TextBox 21"/>
          <p:cNvSpPr txBox="1">
            <a:spLocks noChangeArrowheads="1"/>
          </p:cNvSpPr>
          <p:nvPr/>
        </p:nvSpPr>
        <p:spPr bwMode="auto">
          <a:xfrm>
            <a:off x="3970338" y="4648200"/>
            <a:ext cx="13954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b="1" dirty="0">
                <a:latin typeface="+mj-lt"/>
                <a:cs typeface="Arial" charset="0"/>
              </a:rPr>
              <a:t>Feedback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2495550" y="1949450"/>
            <a:ext cx="4152900" cy="10223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400" b="1" dirty="0">
                <a:latin typeface="+mj-lt"/>
                <a:ea typeface="ＭＳ Ｐゴシック" charset="-128"/>
                <a:cs typeface="Arial" charset="0"/>
              </a:rPr>
              <a:t>Evidence:</a:t>
            </a:r>
          </a:p>
          <a:p>
            <a:pPr algn="ctr">
              <a:defRPr/>
            </a:pPr>
            <a:r>
              <a:rPr lang="en-US" sz="1200" dirty="0">
                <a:solidFill>
                  <a:srgbClr val="C00000"/>
                </a:solidFill>
                <a:latin typeface="+mj-lt"/>
                <a:ea typeface="ＭＳ Ｐゴシック" charset="-128"/>
                <a:cs typeface="Arial" charset="0"/>
              </a:rPr>
              <a:t>US Preventive Services Task Force recommendations for health behavior change </a:t>
            </a:r>
            <a:r>
              <a:rPr lang="en-US" sz="1200" dirty="0">
                <a:latin typeface="+mj-lt"/>
                <a:ea typeface="ＭＳ Ｐゴシック" charset="-128"/>
                <a:cs typeface="Arial" charset="0"/>
              </a:rPr>
              <a:t>counseling; goal setting &amp; shared decision making</a:t>
            </a:r>
          </a:p>
        </p:txBody>
      </p:sp>
      <p:sp>
        <p:nvSpPr>
          <p:cNvPr id="10259" name="Oval 29"/>
          <p:cNvSpPr>
            <a:spLocks noChangeArrowheads="1"/>
          </p:cNvSpPr>
          <p:nvPr/>
        </p:nvSpPr>
        <p:spPr bwMode="auto">
          <a:xfrm>
            <a:off x="2301875" y="2962275"/>
            <a:ext cx="454025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400" b="1" dirty="0">
                <a:latin typeface="+mj-lt"/>
                <a:cs typeface="Arial" charset="0"/>
              </a:rPr>
              <a:t>Stakeholders</a:t>
            </a:r>
            <a:r>
              <a:rPr lang="en-US" sz="1400" dirty="0">
                <a:latin typeface="+mj-lt"/>
                <a:cs typeface="Arial" charset="0"/>
              </a:rPr>
              <a:t>:</a:t>
            </a:r>
          </a:p>
          <a:p>
            <a:pPr algn="ctr">
              <a:defRPr/>
            </a:pPr>
            <a:r>
              <a:rPr lang="en-US" sz="1200" dirty="0">
                <a:latin typeface="+mj-lt"/>
                <a:cs typeface="Arial" charset="0"/>
              </a:rPr>
              <a:t>Primary care (PC) staff, patients and consumer</a:t>
            </a:r>
          </a:p>
          <a:p>
            <a:pPr algn="ctr">
              <a:defRPr/>
            </a:pPr>
            <a:r>
              <a:rPr lang="en-US" sz="1200" dirty="0">
                <a:latin typeface="+mj-lt"/>
                <a:cs typeface="Arial" charset="0"/>
              </a:rPr>
              <a:t>groups; health care system decision makers; groups involved in meaningful use of EHRs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09" y="-55386"/>
            <a:ext cx="8736291" cy="571500"/>
          </a:xfrm>
        </p:spPr>
        <p:txBody>
          <a:bodyPr/>
          <a:lstStyle/>
          <a:p>
            <a:r>
              <a:rPr lang="en-US" sz="24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Evidence Integration Triangle (EIT) - A Patient-Centered Care </a:t>
            </a:r>
            <a:r>
              <a:rPr lang="en-US" sz="24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Example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idx="1"/>
          </p:nvPr>
        </p:nvSpPr>
        <p:spPr>
          <a:xfrm>
            <a:off x="1616075" y="1609725"/>
            <a:ext cx="7315200" cy="4486275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Tx/>
              <a:buNone/>
            </a:pPr>
            <a:r>
              <a:rPr lang="en-US" sz="2200" b="1" dirty="0" smtClean="0">
                <a:solidFill>
                  <a:srgbClr val="003399"/>
                </a:solidFill>
                <a:ea typeface="ＭＳ Ｐゴシック" pitchFamily="34" charset="-128"/>
              </a:rPr>
              <a:t>Describes ten domains that affect the degree to which a trial is pragmatic or explanatory.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50000"/>
              </a:spcBef>
              <a:buFont typeface="Arial Narrow" pitchFamily="34" charset="0"/>
              <a:buAutoNum type="arabicPeriod"/>
            </a:pPr>
            <a:r>
              <a:rPr lang="en-US" sz="1900" dirty="0" smtClean="0">
                <a:solidFill>
                  <a:srgbClr val="003399"/>
                </a:solidFill>
                <a:ea typeface="ＭＳ Ｐゴシック" pitchFamily="34" charset="-128"/>
              </a:rPr>
              <a:t>Participant eligibility criteria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50000"/>
              </a:spcBef>
              <a:buFont typeface="Arial Narrow" pitchFamily="34" charset="0"/>
              <a:buAutoNum type="arabicPeriod"/>
            </a:pPr>
            <a:r>
              <a:rPr lang="en-US" sz="1900" dirty="0" smtClean="0">
                <a:solidFill>
                  <a:srgbClr val="003399"/>
                </a:solidFill>
                <a:ea typeface="ＭＳ Ｐゴシック" pitchFamily="34" charset="-128"/>
              </a:rPr>
              <a:t>Experimental intervention flexibility 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50000"/>
              </a:spcBef>
              <a:buFont typeface="Arial Narrow" pitchFamily="34" charset="0"/>
              <a:buAutoNum type="arabicPeriod"/>
            </a:pPr>
            <a:r>
              <a:rPr lang="en-US" sz="1900" dirty="0" smtClean="0">
                <a:solidFill>
                  <a:srgbClr val="003399"/>
                </a:solidFill>
                <a:ea typeface="ＭＳ Ｐゴシック" pitchFamily="34" charset="-128"/>
              </a:rPr>
              <a:t>Practitioner expertise (experimental)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50000"/>
              </a:spcBef>
              <a:buFont typeface="Arial Narrow" pitchFamily="34" charset="0"/>
              <a:buAutoNum type="arabicPeriod"/>
            </a:pPr>
            <a:r>
              <a:rPr lang="en-US" sz="1900" dirty="0" smtClean="0">
                <a:solidFill>
                  <a:srgbClr val="003399"/>
                </a:solidFill>
                <a:ea typeface="ＭＳ Ｐゴシック" pitchFamily="34" charset="-128"/>
              </a:rPr>
              <a:t>Comparison intervention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50000"/>
              </a:spcBef>
              <a:buFont typeface="Arial Narrow" pitchFamily="34" charset="0"/>
              <a:buAutoNum type="arabicPeriod"/>
            </a:pPr>
            <a:r>
              <a:rPr lang="en-US" sz="1900" dirty="0" smtClean="0">
                <a:solidFill>
                  <a:srgbClr val="003399"/>
                </a:solidFill>
                <a:ea typeface="ＭＳ Ｐゴシック" pitchFamily="34" charset="-128"/>
              </a:rPr>
              <a:t>Practitioner expertise (comparison) outcome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50000"/>
              </a:spcBef>
              <a:buFont typeface="Arial Narrow" pitchFamily="34" charset="0"/>
              <a:buAutoNum type="arabicPeriod"/>
            </a:pPr>
            <a:r>
              <a:rPr lang="en-US" sz="1900" dirty="0" smtClean="0">
                <a:solidFill>
                  <a:srgbClr val="003399"/>
                </a:solidFill>
                <a:ea typeface="ＭＳ Ｐゴシック" pitchFamily="34" charset="-128"/>
              </a:rPr>
              <a:t>Follow-up intensity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50000"/>
              </a:spcBef>
              <a:buFont typeface="Arial Narrow" pitchFamily="34" charset="0"/>
              <a:buAutoNum type="arabicPeriod"/>
            </a:pPr>
            <a:r>
              <a:rPr lang="en-US" sz="1900" dirty="0" smtClean="0">
                <a:solidFill>
                  <a:srgbClr val="003399"/>
                </a:solidFill>
                <a:ea typeface="ＭＳ Ｐゴシック" pitchFamily="34" charset="-128"/>
              </a:rPr>
              <a:t>Primary trial outcome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50000"/>
              </a:spcBef>
              <a:buFont typeface="Arial Narrow" pitchFamily="34" charset="0"/>
              <a:buAutoNum type="arabicPeriod"/>
            </a:pPr>
            <a:r>
              <a:rPr lang="en-US" sz="1900" dirty="0" smtClean="0">
                <a:solidFill>
                  <a:srgbClr val="003399"/>
                </a:solidFill>
                <a:ea typeface="ＭＳ Ｐゴシック" pitchFamily="34" charset="-128"/>
              </a:rPr>
              <a:t>Participant compliance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50000"/>
              </a:spcBef>
              <a:buFont typeface="Arial Narrow" pitchFamily="34" charset="0"/>
              <a:buAutoNum type="arabicPeriod"/>
            </a:pPr>
            <a:r>
              <a:rPr lang="en-US" sz="1900" dirty="0" smtClean="0">
                <a:solidFill>
                  <a:srgbClr val="003399"/>
                </a:solidFill>
                <a:ea typeface="ＭＳ Ｐゴシック" pitchFamily="34" charset="-128"/>
              </a:rPr>
              <a:t>Practitioner adherence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50000"/>
              </a:spcBef>
              <a:buFont typeface="Arial Narrow" pitchFamily="34" charset="0"/>
              <a:buAutoNum type="arabicPeriod"/>
            </a:pPr>
            <a:r>
              <a:rPr lang="en-US" sz="1900" dirty="0" smtClean="0">
                <a:solidFill>
                  <a:srgbClr val="003399"/>
                </a:solidFill>
                <a:ea typeface="ＭＳ Ｐゴシック" pitchFamily="34" charset="-128"/>
              </a:rPr>
              <a:t>Analysis of primary</a:t>
            </a:r>
          </a:p>
          <a:p>
            <a:pPr marL="457200" lvl="1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endParaRPr lang="en-US" sz="1900" dirty="0" smtClean="0">
              <a:solidFill>
                <a:srgbClr val="003399"/>
              </a:solidFill>
              <a:ea typeface="ＭＳ Ｐゴシック" pitchFamily="34" charset="-128"/>
            </a:endParaRPr>
          </a:p>
          <a:p>
            <a:pPr marL="0" lvl="1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sz="1400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rPr>
              <a:t>Thorpe </a:t>
            </a:r>
            <a:r>
              <a:rPr lang="en-US" sz="1400" dirty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rPr>
              <a:t>KE, et al. </a:t>
            </a:r>
            <a:r>
              <a:rPr lang="en-US" sz="1400" i="1" dirty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rPr>
              <a:t>J </a:t>
            </a:r>
            <a:r>
              <a:rPr lang="en-US" sz="1400" i="1" dirty="0" err="1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rPr>
              <a:t>Clin</a:t>
            </a:r>
            <a:r>
              <a:rPr lang="en-US" sz="1400" i="1" dirty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US" sz="1400" i="1" dirty="0" err="1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rPr>
              <a:t>Epidemiol</a:t>
            </a:r>
            <a:r>
              <a:rPr lang="en-US" sz="1400" dirty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rPr>
              <a:t> 2009; 62: 464–475, </a:t>
            </a:r>
            <a:r>
              <a:rPr lang="en-US" sz="1400" i="1" dirty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rPr>
              <a:t>Can Med </a:t>
            </a:r>
            <a:r>
              <a:rPr lang="en-US" sz="1400" i="1" dirty="0" err="1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rPr>
              <a:t>Assoc</a:t>
            </a:r>
            <a:r>
              <a:rPr lang="en-US" sz="1400" i="1" dirty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rPr>
              <a:t> J </a:t>
            </a:r>
            <a:r>
              <a:rPr lang="en-US" sz="1400" dirty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rPr>
              <a:t>2009; </a:t>
            </a:r>
            <a:r>
              <a:rPr lang="en-US" sz="1400" dirty="0" smtClean="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rPr>
              <a:t>180(10)</a:t>
            </a:r>
            <a:endParaRPr lang="en-US" sz="1900" b="1" dirty="0" smtClean="0">
              <a:solidFill>
                <a:srgbClr val="003399"/>
              </a:solidFill>
              <a:ea typeface="ＭＳ Ｐゴシック" pitchFamily="34" charset="-128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47738" y="355600"/>
            <a:ext cx="8653462" cy="10541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28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Pragmatic-Explanatory Continuum </a:t>
            </a:r>
            <a:br>
              <a:rPr lang="en-US" sz="28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Indicator Summary (PRECIS)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6"/>
          <p:cNvGrpSpPr>
            <a:grpSpLocks/>
          </p:cNvGrpSpPr>
          <p:nvPr/>
        </p:nvGrpSpPr>
        <p:grpSpPr bwMode="auto">
          <a:xfrm>
            <a:off x="0" y="196602"/>
            <a:ext cx="9144000" cy="6858000"/>
            <a:chOff x="720" y="1650"/>
            <a:chExt cx="14557" cy="7325"/>
          </a:xfrm>
        </p:grpSpPr>
        <p:pic>
          <p:nvPicPr>
            <p:cNvPr id="13315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650"/>
              <a:ext cx="14557" cy="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6" name="Text Box 8"/>
            <p:cNvSpPr txBox="1">
              <a:spLocks noChangeArrowheads="1"/>
            </p:cNvSpPr>
            <p:nvPr/>
          </p:nvSpPr>
          <p:spPr bwMode="auto">
            <a:xfrm>
              <a:off x="2030" y="1714"/>
              <a:ext cx="4000" cy="4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alibri" pitchFamily="34" charset="0"/>
                  <a:ea typeface="ＭＳ Ｐゴシック" pitchFamily="34" charset="-128"/>
                </a:rPr>
                <a:t>PRAGMATIC STUDY</a:t>
              </a:r>
            </a:p>
            <a:p>
              <a:endParaRPr lang="en-US" sz="4000" dirty="0">
                <a:solidFill>
                  <a:schemeClr val="tx2"/>
                </a:solidFill>
                <a:latin typeface="Calibri" pitchFamily="34" charset="0"/>
                <a:ea typeface="ＭＳ Ｐゴシック" pitchFamily="34" charset="-128"/>
              </a:endParaRPr>
            </a:p>
          </p:txBody>
        </p:sp>
        <p:sp>
          <p:nvSpPr>
            <p:cNvPr id="13317" name="Text Box 9"/>
            <p:cNvSpPr txBox="1">
              <a:spLocks noChangeArrowheads="1"/>
            </p:cNvSpPr>
            <p:nvPr/>
          </p:nvSpPr>
          <p:spPr bwMode="auto">
            <a:xfrm>
              <a:off x="9300" y="1735"/>
              <a:ext cx="4085" cy="4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tx2"/>
                  </a:solidFill>
                  <a:latin typeface="Calibri" pitchFamily="34" charset="0"/>
                  <a:ea typeface="ＭＳ Ｐゴシック" pitchFamily="34" charset="-128"/>
                </a:rPr>
                <a:t>EXPLANATORY STUDY</a:t>
              </a:r>
              <a:endParaRPr lang="en-US" sz="4000">
                <a:solidFill>
                  <a:schemeClr val="tx2"/>
                </a:solidFill>
                <a:latin typeface="Calibri" pitchFamily="34" charset="0"/>
                <a:ea typeface="ＭＳ Ｐゴシック" pitchFamily="34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910526" y="-387366"/>
            <a:ext cx="2726703" cy="1143000"/>
          </a:xfrm>
        </p:spPr>
        <p:txBody>
          <a:bodyPr/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PRECIS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</TotalTime>
  <Words>2402</Words>
  <Application>Microsoft Office PowerPoint</Application>
  <PresentationFormat>On-screen Show (4:3)</PresentationFormat>
  <Paragraphs>478</Paragraphs>
  <Slides>42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Blank Presentation</vt:lpstr>
      <vt:lpstr>Office Theme</vt:lpstr>
      <vt:lpstr>Implementation Science in 2013</vt:lpstr>
      <vt:lpstr>Overview</vt:lpstr>
      <vt:lpstr>NCI Implementation Science  Team Vision</vt:lpstr>
      <vt:lpstr>RE-AIM Realist* or Precision Medicine Question</vt:lpstr>
      <vt:lpstr>RE-AIM—Inequity Implications</vt:lpstr>
      <vt:lpstr>Evidence Integration Triangle (EIT)</vt:lpstr>
      <vt:lpstr>Evidence Integration Triangle (EIT) - A Patient-Centered Care Example</vt:lpstr>
      <vt:lpstr>The Pragmatic-Explanatory Continuum  Indicator Summary (PRECIS)</vt:lpstr>
      <vt:lpstr>PRECIS</vt:lpstr>
      <vt:lpstr>eHEALTH REVIEW</vt:lpstr>
      <vt:lpstr>eHEALTH REVIEW RESULTS</vt:lpstr>
      <vt:lpstr>Pragmatic Explanatory Continuum Indicator Summary (PRECIS) and Practical Feasibility “Spoke and Wheel” Diagrams:  (a) PRECIS lowest versus highest scored studies*; (b) Practical feasibility lowest versus highest scored studies</vt:lpstr>
      <vt:lpstr>Pragmatic Measures</vt:lpstr>
      <vt:lpstr>Dissemination and Implementation Measures Initiative</vt:lpstr>
      <vt:lpstr>EHR Measures for Primary Care</vt:lpstr>
      <vt:lpstr>Pragmatic Study Methods:  Key Characteristics</vt:lpstr>
      <vt:lpstr>My Own Health Report (MOHR)  Automated Assessment Tool</vt:lpstr>
      <vt:lpstr>MOHR Project—Key Points</vt:lpstr>
      <vt:lpstr>Pragmatic Features</vt:lpstr>
      <vt:lpstr>“The significant problems we face cannot be solved by the same level of thinking that created them.”</vt:lpstr>
      <vt:lpstr>Russ’ Observations and Reflections</vt:lpstr>
      <vt:lpstr>Types of Evidence Needed: A New “Bold Standard”? The 5 R’s</vt:lpstr>
      <vt:lpstr>Relevance</vt:lpstr>
      <vt:lpstr>Rapid* and Recursive</vt:lpstr>
      <vt:lpstr>Traditional Timeframe for Research in Comparison to Technology</vt:lpstr>
      <vt:lpstr>Development/Validation Steps Involving Rapid eHealth Learning Networks </vt:lpstr>
      <vt:lpstr>Rigorous (Devil is in the Details)</vt:lpstr>
      <vt:lpstr>Resource Informative</vt:lpstr>
      <vt:lpstr>What Else Do We Need?</vt:lpstr>
      <vt:lpstr>All Models (and Methods) are Wrong…    ….Some are useful</vt:lpstr>
      <vt:lpstr>Types of Evidence Needed: A New “Bold Standard”? The 5 R’s</vt:lpstr>
      <vt:lpstr>The Trans-NIH D&amp;I Funding Announcement (International Investigators Eligible)</vt:lpstr>
      <vt:lpstr>  Implementation Science Funding Opportunities</vt:lpstr>
      <vt:lpstr>Research Tested Intervention Programs (RTIPs) http://rtips.cancer.gov/rtips/index.do </vt:lpstr>
      <vt:lpstr>RESEARCH TESTED INTERVENTION PROGRAMS (RTIPS</vt:lpstr>
      <vt:lpstr>Evidence-Based Program and RE-AIM Resources </vt:lpstr>
      <vt:lpstr>Key Take Home Points</vt:lpstr>
      <vt:lpstr>PowerPoint Presentation</vt:lpstr>
      <vt:lpstr>Additional Slides</vt:lpstr>
      <vt:lpstr>RE-AIM Evaluability Questions  or Planning for Dissemination </vt:lpstr>
      <vt:lpstr>Future Evidence Needs and Opportunities—Keys to Advance Translation</vt:lpstr>
      <vt:lpstr>Future Evidence Needs and Opportunities—Keys to Advance Translation (cont.)</vt:lpstr>
    </vt:vector>
  </TitlesOfParts>
  <Company>Spielmann Studio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NCI</dc:creator>
  <cp:lastModifiedBy>Purcell, Peyton (NIH/NCI) [C]</cp:lastModifiedBy>
  <cp:revision>81</cp:revision>
  <dcterms:created xsi:type="dcterms:W3CDTF">2005-11-03T14:40:44Z</dcterms:created>
  <dcterms:modified xsi:type="dcterms:W3CDTF">2013-06-10T12:56:25Z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</Properties>
</file>